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4031" r:id="rId2"/>
    <p:sldMasterId id="2147484033" r:id="rId3"/>
  </p:sldMasterIdLst>
  <p:notesMasterIdLst>
    <p:notesMasterId r:id="rId27"/>
  </p:notesMasterIdLst>
  <p:sldIdLst>
    <p:sldId id="256" r:id="rId4"/>
    <p:sldId id="295" r:id="rId5"/>
    <p:sldId id="2142533223" r:id="rId6"/>
    <p:sldId id="2142533265" r:id="rId7"/>
    <p:sldId id="2142533224" r:id="rId8"/>
    <p:sldId id="2142533225" r:id="rId9"/>
    <p:sldId id="2142533226" r:id="rId10"/>
    <p:sldId id="2142533228" r:id="rId11"/>
    <p:sldId id="2142533229" r:id="rId12"/>
    <p:sldId id="2142533227" r:id="rId13"/>
    <p:sldId id="2142533230" r:id="rId14"/>
    <p:sldId id="2142533256" r:id="rId15"/>
    <p:sldId id="2142533255" r:id="rId16"/>
    <p:sldId id="2142533266" r:id="rId17"/>
    <p:sldId id="2142533257" r:id="rId18"/>
    <p:sldId id="2142533259" r:id="rId19"/>
    <p:sldId id="2142533260" r:id="rId20"/>
    <p:sldId id="2142533261" r:id="rId21"/>
    <p:sldId id="2142533262" r:id="rId22"/>
    <p:sldId id="2142533267" r:id="rId23"/>
    <p:sldId id="2142533263" r:id="rId24"/>
    <p:sldId id="2142533264" r:id="rId25"/>
    <p:sldId id="2142533217"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IBM Plex Sans" panose="020B0503050203000203" pitchFamily="34" charset="0"/>
      <p:regular r:id="rId32"/>
      <p:bold r:id="rId33"/>
      <p:italic r:id="rId34"/>
      <p:boldItalic r:id="rId35"/>
    </p:embeddedFont>
    <p:embeddedFont>
      <p:font typeface="IBM Plex Sans ExtraLight" panose="020B0303050203000203" pitchFamily="34" charset="0"/>
      <p:regular r:id="rId36"/>
      <p:italic r:id="rId37"/>
    </p:embeddedFont>
    <p:embeddedFont>
      <p:font typeface="IBM Plex Sans SemiBold" panose="020B0703050203000203" pitchFamily="34" charset="0"/>
      <p:regular r:id="rId38"/>
      <p:bold r:id="rId39"/>
      <p:italic r:id="rId40"/>
      <p:boldItalic r:id="rId41"/>
    </p:embeddedFont>
    <p:embeddedFont>
      <p:font typeface="IBM Plex Sans Text" panose="020B0503050203000203" pitchFamily="34" charset="0"/>
      <p:regular r:id="rId42"/>
      <p:italic r:id="rId43"/>
    </p:embeddedFont>
    <p:embeddedFont>
      <p:font typeface="Inter-Regular"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Cassar" initials="GC" lastIdx="1" clrIdx="0">
    <p:extLst>
      <p:ext uri="{19B8F6BF-5375-455C-9EA6-DF929625EA0E}">
        <p15:presenceInfo xmlns:p15="http://schemas.microsoft.com/office/powerpoint/2012/main" userId="S::george.cassar@ibm.com::1cd8338b-4a64-4691-bbe8-8f3f62d257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AB5E5"/>
    <a:srgbClr val="25A6E0"/>
    <a:srgbClr val="0C3373"/>
    <a:srgbClr val="F3F9FC"/>
    <a:srgbClr val="F8FCF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DC40F-B125-4B3B-AD98-2BBE4852BC9E}" v="46" dt="2021-06-17T09:01:03.653"/>
    <p1510:client id="{75041397-8043-47DA-9FE8-6B45201294A2}" vWet="1" dt="2021-06-17T08:58:44.545"/>
  </p1510:revLst>
</p1510:revInfo>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48"/>
    <p:restoredTop sz="95226" autoAdjust="0"/>
  </p:normalViewPr>
  <p:slideViewPr>
    <p:cSldViewPr snapToGrid="0" snapToObjects="1">
      <p:cViewPr varScale="1">
        <p:scale>
          <a:sx n="109" d="100"/>
          <a:sy n="109" d="100"/>
        </p:scale>
        <p:origin x="614" y="82"/>
      </p:cViewPr>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Ariza Colmenares" clId="Web-{23EDC40F-B125-4B3B-AD98-2BBE4852BC9E}"/>
    <pc:docChg chg="addSld modSld">
      <pc:chgData name="Miguel Ariza Colmenares" userId="" providerId="" clId="Web-{23EDC40F-B125-4B3B-AD98-2BBE4852BC9E}" dt="2021-06-17T09:01:03.653" v="43" actId="14100"/>
      <pc:docMkLst>
        <pc:docMk/>
      </pc:docMkLst>
      <pc:sldChg chg="modSp">
        <pc:chgData name="Miguel Ariza Colmenares" userId="" providerId="" clId="Web-{23EDC40F-B125-4B3B-AD98-2BBE4852BC9E}" dt="2021-06-17T08:58:56.513" v="39" actId="1076"/>
        <pc:sldMkLst>
          <pc:docMk/>
          <pc:sldMk cId="2898450688" sldId="2142533221"/>
        </pc:sldMkLst>
        <pc:spChg chg="mod">
          <ac:chgData name="Miguel Ariza Colmenares" userId="" providerId="" clId="Web-{23EDC40F-B125-4B3B-AD98-2BBE4852BC9E}" dt="2021-06-17T08:58:53.028" v="38" actId="20577"/>
          <ac:spMkLst>
            <pc:docMk/>
            <pc:sldMk cId="2898450688" sldId="2142533221"/>
            <ac:spMk id="11" creationId="{B9A063E2-CBEA-4FC6-A6D4-A187EC171A2E}"/>
          </ac:spMkLst>
        </pc:spChg>
        <pc:picChg chg="mod">
          <ac:chgData name="Miguel Ariza Colmenares" userId="" providerId="" clId="Web-{23EDC40F-B125-4B3B-AD98-2BBE4852BC9E}" dt="2021-06-17T08:58:56.513" v="39" actId="1076"/>
          <ac:picMkLst>
            <pc:docMk/>
            <pc:sldMk cId="2898450688" sldId="2142533221"/>
            <ac:picMk id="4" creationId="{89DEF72E-1315-D44C-9791-6688FB2163B7}"/>
          </ac:picMkLst>
        </pc:picChg>
        <pc:picChg chg="mod">
          <ac:chgData name="Miguel Ariza Colmenares" userId="" providerId="" clId="Web-{23EDC40F-B125-4B3B-AD98-2BBE4852BC9E}" dt="2021-06-17T08:58:49.278" v="37" actId="1076"/>
          <ac:picMkLst>
            <pc:docMk/>
            <pc:sldMk cId="2898450688" sldId="2142533221"/>
            <ac:picMk id="14" creationId="{0D17DF22-6BBD-465F-B460-EF634D628F48}"/>
          </ac:picMkLst>
        </pc:picChg>
      </pc:sldChg>
      <pc:sldChg chg="modSp add replId">
        <pc:chgData name="Miguel Ariza Colmenares" userId="" providerId="" clId="Web-{23EDC40F-B125-4B3B-AD98-2BBE4852BC9E}" dt="2021-06-17T09:01:03.653" v="43" actId="14100"/>
        <pc:sldMkLst>
          <pc:docMk/>
          <pc:sldMk cId="1878143406" sldId="2142533222"/>
        </pc:sldMkLst>
        <pc:spChg chg="mod">
          <ac:chgData name="Miguel Ariza Colmenares" userId="" providerId="" clId="Web-{23EDC40F-B125-4B3B-AD98-2BBE4852BC9E}" dt="2021-06-17T09:01:03.653" v="43" actId="14100"/>
          <ac:spMkLst>
            <pc:docMk/>
            <pc:sldMk cId="1878143406" sldId="2142533222"/>
            <ac:spMk id="11" creationId="{B9A063E2-CBEA-4FC6-A6D4-A187EC171A2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7T00:44:08.6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20,'2'2,"1"-1,-1 1,0-1,1 1,0-1,-1 0,1 0,-1 0,1 0,0-1,0 1,3 0,39 1,-28-2,375 3,-253-4,-169 1,1-1,-1-2,1-1,-54-15,46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7T00:44:10.8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0,'795'0,"-775"0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7T00:44:13.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0,'619'0,"-599"0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107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218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920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957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614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2633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86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a:solidFill>
                  <a:srgbClr val="000000"/>
                </a:solidFill>
                <a:effectLst/>
                <a:latin typeface="Arial"/>
                <a:ea typeface="Arial"/>
                <a:cs typeface="Arial"/>
                <a:sym typeface="Arial"/>
              </a:rPr>
              <a:t>It is recommended to separate the Production and Non-Production in two separate clusters so that you can test the patching/upgrades/performance in Non-Production first before making the changes to the Production cluster.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GB" sz="1100" b="0" i="0" u="none" strike="noStrike" cap="none" dirty="0">
                <a:solidFill>
                  <a:srgbClr val="000000"/>
                </a:solidFill>
                <a:effectLst/>
                <a:latin typeface="Arial"/>
                <a:ea typeface="Arial"/>
                <a:cs typeface="Arial"/>
                <a:sym typeface="Arial"/>
              </a:rPr>
              <a:t>Non-Production workloads typically do not have the same resource requirements as Production.</a:t>
            </a:r>
          </a:p>
          <a:p>
            <a:pPr>
              <a:defRPr/>
            </a:pPr>
            <a:r>
              <a:rPr lang="en-GB" b="0" i="0" u="none" strike="noStrike" cap="none" dirty="0">
                <a:effectLst/>
                <a:sym typeface="Arial"/>
              </a:rPr>
              <a:t>Añadir</a:t>
            </a:r>
            <a:r>
              <a:rPr lang="en-GB" dirty="0"/>
              <a:t> </a:t>
            </a:r>
            <a:r>
              <a:rPr lang="en-GB" b="0" i="0" u="none" strike="noStrike" cap="none" dirty="0">
                <a:effectLst/>
                <a:sym typeface="Arial"/>
              </a:rPr>
              <a:t>pre</a:t>
            </a:r>
            <a:r>
              <a:rPr lang="en-GB" dirty="0"/>
              <a:t> </a:t>
            </a:r>
            <a:r>
              <a:rPr lang="en-GB" b="0" i="0" u="none" strike="noStrike" cap="none" dirty="0" err="1">
                <a:effectLst/>
                <a:sym typeface="Arial"/>
              </a:rPr>
              <a:t>produccion</a:t>
            </a:r>
            <a:r>
              <a:rPr lang="en-GB" dirty="0"/>
              <a:t> para las </a:t>
            </a:r>
            <a:r>
              <a:rPr lang="en-GB" dirty="0" err="1"/>
              <a:t>pruebas</a:t>
            </a:r>
            <a:r>
              <a:rPr lang="en-GB" dirty="0"/>
              <a:t> de las versions </a:t>
            </a:r>
            <a:r>
              <a:rPr lang="en-GB" dirty="0" err="1"/>
              <a:t>ocp</a:t>
            </a:r>
            <a:r>
              <a:rPr lang="en-GB" dirty="0"/>
              <a:t>, </a:t>
            </a:r>
            <a:r>
              <a:rPr lang="en-GB" dirty="0" err="1"/>
              <a:t>los</a:t>
            </a:r>
            <a:r>
              <a:rPr lang="en-GB" dirty="0"/>
              <a:t> parches y </a:t>
            </a:r>
            <a:r>
              <a:rPr lang="en-GB" dirty="0" err="1"/>
              <a:t>los</a:t>
            </a:r>
            <a:r>
              <a:rPr lang="en-GB" dirty="0"/>
              <a:t> bugs y para UAT </a:t>
            </a:r>
          </a:p>
          <a:p>
            <a:pPr marL="457200" marR="0" lvl="0" indent="-317500" algn="l" defTabSz="914400">
              <a:lnSpc>
                <a:spcPct val="100000"/>
              </a:lnSpc>
              <a:spcBef>
                <a:spcPts val="0"/>
              </a:spcBef>
              <a:spcAft>
                <a:spcPts val="0"/>
              </a:spcAft>
              <a:buClr>
                <a:srgbClr val="000000"/>
              </a:buClr>
              <a:buSzPts val="1400"/>
              <a:buFont typeface="Arial"/>
              <a:buChar char="●"/>
              <a:tabLst/>
              <a:defRPr/>
            </a:pPr>
            <a:endParaRPr lang="en-GB" sz="1100" b="0" i="0" u="none" strike="noStrike" cap="none" dirty="0">
              <a:solidFill>
                <a:srgbClr val="000000"/>
              </a:solidFill>
              <a:effectLst/>
              <a:latin typeface="Arial"/>
              <a:ea typeface="Arial"/>
              <a:cs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s-ES_tradnl" dirty="0"/>
          </a:p>
        </p:txBody>
      </p:sp>
    </p:spTree>
    <p:extLst>
      <p:ext uri="{BB962C8B-B14F-4D97-AF65-F5344CB8AC3E}">
        <p14:creationId xmlns:p14="http://schemas.microsoft.com/office/powerpoint/2010/main" val="390444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515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13574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Light" type="blank">
  <p:cSld name="Blank - Light">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1815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1EEAC36-A2BA-5945-864D-60BA6D54C33E}"/>
              </a:ext>
            </a:extLst>
          </p:cNvPr>
          <p:cNvCxnSpPr>
            <a:cxnSpLocks/>
          </p:cNvCxnSpPr>
          <p:nvPr userDrawn="1"/>
        </p:nvCxnSpPr>
        <p:spPr>
          <a:xfrm>
            <a:off x="2695904" y="999140"/>
            <a:ext cx="0" cy="3145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Table 3">
            <a:extLst>
              <a:ext uri="{FF2B5EF4-FFF2-40B4-BE49-F238E27FC236}">
                <a16:creationId xmlns:a16="http://schemas.microsoft.com/office/drawing/2014/main" id="{282998CD-DE3D-F047-B3CA-0D4A4DE98F04}"/>
              </a:ext>
            </a:extLst>
          </p:cNvPr>
          <p:cNvGraphicFramePr>
            <a:graphicFrameLocks noGrp="1"/>
          </p:cNvGraphicFramePr>
          <p:nvPr userDrawn="1"/>
        </p:nvGraphicFramePr>
        <p:xfrm>
          <a:off x="2821095" y="1737360"/>
          <a:ext cx="4337988" cy="1897380"/>
        </p:xfrm>
        <a:graphic>
          <a:graphicData uri="http://schemas.openxmlformats.org/drawingml/2006/table">
            <a:tbl>
              <a:tblPr bandRow="1">
                <a:tableStyleId>{2D5ABB26-0587-4C30-8999-92F81FD0307C}</a:tableStyleId>
              </a:tblPr>
              <a:tblGrid>
                <a:gridCol w="3819456">
                  <a:extLst>
                    <a:ext uri="{9D8B030D-6E8A-4147-A177-3AD203B41FA5}">
                      <a16:colId xmlns:a16="http://schemas.microsoft.com/office/drawing/2014/main" val="3187791584"/>
                    </a:ext>
                  </a:extLst>
                </a:gridCol>
                <a:gridCol w="518532">
                  <a:extLst>
                    <a:ext uri="{9D8B030D-6E8A-4147-A177-3AD203B41FA5}">
                      <a16:colId xmlns:a16="http://schemas.microsoft.com/office/drawing/2014/main" val="2531356014"/>
                    </a:ext>
                  </a:extLst>
                </a:gridCol>
              </a:tblGrid>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2223605566"/>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2688946129"/>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909210501"/>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182822264"/>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lnB>
                      <a:noFill/>
                    </a:lnB>
                  </a:tcPr>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087363195"/>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endParaRPr lang="en-GB" sz="1100" b="0" i="0" dirty="0">
                        <a:solidFill>
                          <a:schemeClr val="bg1"/>
                        </a:solidFill>
                        <a:latin typeface="IBM Plex Sans ExtraLight" panose="020B0303050203000203" pitchFamily="34" charset="0"/>
                      </a:endParaRPr>
                    </a:p>
                  </a:txBody>
                  <a:tcPr marL="68580" marR="68580" marT="34290" marB="34290">
                    <a:lnL>
                      <a:noFill/>
                    </a:lnL>
                  </a:tcPr>
                </a:tc>
                <a:extLst>
                  <a:ext uri="{0D108BD9-81ED-4DB2-BD59-A6C34878D82A}">
                    <a16:rowId xmlns:a16="http://schemas.microsoft.com/office/drawing/2014/main" val="4106516620"/>
                  </a:ext>
                </a:extLst>
              </a:tr>
            </a:tbl>
          </a:graphicData>
        </a:graphic>
      </p:graphicFrame>
    </p:spTree>
    <p:extLst>
      <p:ext uri="{BB962C8B-B14F-4D97-AF65-F5344CB8AC3E}">
        <p14:creationId xmlns:p14="http://schemas.microsoft.com/office/powerpoint/2010/main" val="595190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BBA4-2D09-4BB0-911D-8436E05219C7}"/>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713C5-8FEF-4286-BC38-9CED6E8FD55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BB29448B-7720-4DF0-A379-68C928DA5BB8}"/>
              </a:ext>
            </a:extLst>
          </p:cNvPr>
          <p:cNvSpPr>
            <a:spLocks noGrp="1"/>
          </p:cNvSpPr>
          <p:nvPr>
            <p:ph type="sldNum" sz="quarter" idx="10"/>
          </p:nvPr>
        </p:nvSpPr>
        <p:spPr/>
        <p:txBody>
          <a:bodyPr/>
          <a:lstStyle/>
          <a:p>
            <a:pPr>
              <a:defRPr/>
            </a:pPr>
            <a:fld id="{C939E1AE-0666-4F4F-8FDF-66C6A0C8D439}" type="slidenum">
              <a:rPr lang="en-US"/>
              <a:pPr>
                <a:defRPr/>
              </a:pPr>
              <a:t>‹#›</a:t>
            </a:fld>
            <a:endParaRPr lang="en-US" dirty="0"/>
          </a:p>
        </p:txBody>
      </p:sp>
    </p:spTree>
    <p:extLst>
      <p:ext uri="{BB962C8B-B14F-4D97-AF65-F5344CB8AC3E}">
        <p14:creationId xmlns:p14="http://schemas.microsoft.com/office/powerpoint/2010/main" val="296901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extLst>
      <p:ext uri="{BB962C8B-B14F-4D97-AF65-F5344CB8AC3E}">
        <p14:creationId xmlns:p14="http://schemas.microsoft.com/office/powerpoint/2010/main" val="317685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Ref idx="1001">
        <a:schemeClr val="bg1"/>
      </p:bgRef>
    </p:bg>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669640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4685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1EEAC36-A2BA-5945-864D-60BA6D54C33E}"/>
              </a:ext>
            </a:extLst>
          </p:cNvPr>
          <p:cNvCxnSpPr>
            <a:cxnSpLocks/>
          </p:cNvCxnSpPr>
          <p:nvPr userDrawn="1"/>
        </p:nvCxnSpPr>
        <p:spPr>
          <a:xfrm>
            <a:off x="2695904" y="999140"/>
            <a:ext cx="0" cy="3145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Table 3">
            <a:extLst>
              <a:ext uri="{FF2B5EF4-FFF2-40B4-BE49-F238E27FC236}">
                <a16:creationId xmlns:a16="http://schemas.microsoft.com/office/drawing/2014/main" id="{282998CD-DE3D-F047-B3CA-0D4A4DE98F04}"/>
              </a:ext>
            </a:extLst>
          </p:cNvPr>
          <p:cNvGraphicFramePr>
            <a:graphicFrameLocks noGrp="1"/>
          </p:cNvGraphicFramePr>
          <p:nvPr userDrawn="1"/>
        </p:nvGraphicFramePr>
        <p:xfrm>
          <a:off x="2821095" y="1737360"/>
          <a:ext cx="4337988" cy="1897380"/>
        </p:xfrm>
        <a:graphic>
          <a:graphicData uri="http://schemas.openxmlformats.org/drawingml/2006/table">
            <a:tbl>
              <a:tblPr bandRow="1">
                <a:tableStyleId>{2D5ABB26-0587-4C30-8999-92F81FD0307C}</a:tableStyleId>
              </a:tblPr>
              <a:tblGrid>
                <a:gridCol w="3819456">
                  <a:extLst>
                    <a:ext uri="{9D8B030D-6E8A-4147-A177-3AD203B41FA5}">
                      <a16:colId xmlns:a16="http://schemas.microsoft.com/office/drawing/2014/main" val="3187791584"/>
                    </a:ext>
                  </a:extLst>
                </a:gridCol>
                <a:gridCol w="518532">
                  <a:extLst>
                    <a:ext uri="{9D8B030D-6E8A-4147-A177-3AD203B41FA5}">
                      <a16:colId xmlns:a16="http://schemas.microsoft.com/office/drawing/2014/main" val="2531356014"/>
                    </a:ext>
                  </a:extLst>
                </a:gridCol>
              </a:tblGrid>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2223605566"/>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2688946129"/>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909210501"/>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182822264"/>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lnB>
                      <a:noFill/>
                    </a:lnB>
                  </a:tcPr>
                </a:tc>
                <a:tc>
                  <a:txBody>
                    <a:bodyPr/>
                    <a:lstStyle/>
                    <a:p>
                      <a:endParaRPr lang="en-GB" sz="1100" b="0" i="0" dirty="0">
                        <a:solidFill>
                          <a:schemeClr val="bg1"/>
                        </a:solidFill>
                        <a:latin typeface="IBM Plex Sans ExtraLight" panose="020B0303050203000203" pitchFamily="34" charset="0"/>
                      </a:endParaRPr>
                    </a:p>
                  </a:txBody>
                  <a:tcPr marL="68580" marR="68580" marT="34290" marB="34290"/>
                </a:tc>
                <a:extLst>
                  <a:ext uri="{0D108BD9-81ED-4DB2-BD59-A6C34878D82A}">
                    <a16:rowId xmlns:a16="http://schemas.microsoft.com/office/drawing/2014/main" val="3087363195"/>
                  </a:ext>
                </a:extLst>
              </a:tr>
              <a:tr h="316230">
                <a:tc>
                  <a:txBody>
                    <a:bodyPr/>
                    <a:lstStyle/>
                    <a:p>
                      <a:endParaRPr lang="en-GB" sz="1600" b="0" i="0" dirty="0">
                        <a:solidFill>
                          <a:schemeClr val="bg1"/>
                        </a:solidFill>
                        <a:latin typeface="IBM Plex Sans ExtraLight" panose="020B0303050203000203" pitchFamily="34" charset="0"/>
                      </a:endParaRPr>
                    </a:p>
                  </a:txBody>
                  <a:tcPr marL="68580" marR="68580" marT="34290" marB="34290">
                    <a:lnL>
                      <a:noFill/>
                    </a:lnL>
                    <a:lnR>
                      <a:noFill/>
                    </a:lnR>
                    <a:lnT>
                      <a:noFill/>
                    </a:lnT>
                    <a:lnB>
                      <a:noFill/>
                    </a:lnB>
                    <a:lnTlToBr w="12700" cmpd="sng">
                      <a:noFill/>
                      <a:prstDash val="solid"/>
                    </a:lnTlToBr>
                    <a:lnBlToTr w="12700" cmpd="sng">
                      <a:noFill/>
                      <a:prstDash val="solid"/>
                    </a:lnBlToTr>
                  </a:tcPr>
                </a:tc>
                <a:tc>
                  <a:txBody>
                    <a:bodyPr/>
                    <a:lstStyle/>
                    <a:p>
                      <a:endParaRPr lang="en-GB" sz="1100" b="0" i="0" dirty="0">
                        <a:solidFill>
                          <a:schemeClr val="bg1"/>
                        </a:solidFill>
                        <a:latin typeface="IBM Plex Sans ExtraLight" panose="020B0303050203000203" pitchFamily="34" charset="0"/>
                      </a:endParaRPr>
                    </a:p>
                  </a:txBody>
                  <a:tcPr marL="68580" marR="68580" marT="34290" marB="34290">
                    <a:lnL>
                      <a:noFill/>
                    </a:lnL>
                  </a:tcPr>
                </a:tc>
                <a:extLst>
                  <a:ext uri="{0D108BD9-81ED-4DB2-BD59-A6C34878D82A}">
                    <a16:rowId xmlns:a16="http://schemas.microsoft.com/office/drawing/2014/main" val="4106516620"/>
                  </a:ext>
                </a:extLst>
              </a:tr>
            </a:tbl>
          </a:graphicData>
        </a:graphic>
      </p:graphicFrame>
    </p:spTree>
    <p:extLst>
      <p:ext uri="{BB962C8B-B14F-4D97-AF65-F5344CB8AC3E}">
        <p14:creationId xmlns:p14="http://schemas.microsoft.com/office/powerpoint/2010/main" val="20134867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201614"/>
            <a:ext cx="4114800" cy="4491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800600" y="192088"/>
            <a:ext cx="4114800" cy="4500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fontAlgn="auto">
              <a:spcBef>
                <a:spcPts val="0"/>
              </a:spcBef>
              <a:spcAft>
                <a:spcPts val="0"/>
              </a:spcAft>
              <a:defRPr sz="600" baseline="0" smtClean="0">
                <a:solidFill>
                  <a:schemeClr val="bg2"/>
                </a:solidFill>
                <a:latin typeface="+mn-lt"/>
                <a:ea typeface="Arial" charset="0"/>
                <a:cs typeface="Arial" charset="0"/>
              </a:defRPr>
            </a:lvl1pPr>
          </a:lstStyle>
          <a:p>
            <a:pPr>
              <a:defRPr/>
            </a:pPr>
            <a:fld id="{C939E1AE-0666-4F4F-8FDF-66C6A0C8D439}" type="slidenum">
              <a:rPr lang="en-US"/>
              <a:pPr>
                <a:defRPr/>
              </a:pPr>
              <a:t>‹#›</a:t>
            </a:fld>
            <a:endParaRPr lang="en-US" dirty="0"/>
          </a:p>
        </p:txBody>
      </p:sp>
    </p:spTree>
    <p:extLst>
      <p:ext uri="{BB962C8B-B14F-4D97-AF65-F5344CB8AC3E}">
        <p14:creationId xmlns:p14="http://schemas.microsoft.com/office/powerpoint/2010/main" val="3216275933"/>
      </p:ext>
    </p:extLst>
  </p:cSld>
  <p:clrMap bg1="lt1" tx1="dk1" bg2="lt2" tx2="dk2" accent1="accent1" accent2="accent2" accent3="accent3" accent4="accent4" accent5="accent5" accent6="accent6" hlink="hlink" folHlink="folHlink"/>
  <p:sldLayoutIdLst>
    <p:sldLayoutId id="2147484032" r:id="rId1"/>
  </p:sldLayoutIdLst>
  <p:hf sldNum="0" hdr="0" dt="0"/>
  <p:txStyles>
    <p:titleStyle>
      <a:lvl1pPr algn="l" defTabSz="731520" rtl="0" fontAlgn="base">
        <a:lnSpc>
          <a:spcPct val="90000"/>
        </a:lnSpc>
        <a:spcBef>
          <a:spcPct val="0"/>
        </a:spcBef>
        <a:spcAft>
          <a:spcPct val="0"/>
        </a:spcAft>
        <a:defRPr sz="3840" kern="1200">
          <a:solidFill>
            <a:schemeClr val="bg2"/>
          </a:solidFill>
          <a:latin typeface="+mj-lt"/>
          <a:ea typeface="Arial" charset="0"/>
          <a:cs typeface="Arial" charset="0"/>
        </a:defRPr>
      </a:lvl1pPr>
      <a:lvl2pPr algn="l" defTabSz="731520" rtl="0" fontAlgn="base">
        <a:lnSpc>
          <a:spcPct val="90000"/>
        </a:lnSpc>
        <a:spcBef>
          <a:spcPct val="0"/>
        </a:spcBef>
        <a:spcAft>
          <a:spcPct val="0"/>
        </a:spcAft>
        <a:defRPr sz="3840">
          <a:solidFill>
            <a:schemeClr val="bg2"/>
          </a:solidFill>
          <a:latin typeface="Arial" charset="0"/>
          <a:cs typeface="Arial" charset="0"/>
        </a:defRPr>
      </a:lvl2pPr>
      <a:lvl3pPr algn="l" defTabSz="731520" rtl="0" fontAlgn="base">
        <a:lnSpc>
          <a:spcPct val="90000"/>
        </a:lnSpc>
        <a:spcBef>
          <a:spcPct val="0"/>
        </a:spcBef>
        <a:spcAft>
          <a:spcPct val="0"/>
        </a:spcAft>
        <a:defRPr sz="3840">
          <a:solidFill>
            <a:schemeClr val="bg2"/>
          </a:solidFill>
          <a:latin typeface="Arial" charset="0"/>
          <a:cs typeface="Arial" charset="0"/>
        </a:defRPr>
      </a:lvl3pPr>
      <a:lvl4pPr algn="l" defTabSz="731520" rtl="0" fontAlgn="base">
        <a:lnSpc>
          <a:spcPct val="90000"/>
        </a:lnSpc>
        <a:spcBef>
          <a:spcPct val="0"/>
        </a:spcBef>
        <a:spcAft>
          <a:spcPct val="0"/>
        </a:spcAft>
        <a:defRPr sz="3840">
          <a:solidFill>
            <a:schemeClr val="bg2"/>
          </a:solidFill>
          <a:latin typeface="Arial" charset="0"/>
          <a:cs typeface="Arial" charset="0"/>
        </a:defRPr>
      </a:lvl4pPr>
      <a:lvl5pPr algn="l" defTabSz="731520" rtl="0" fontAlgn="base">
        <a:lnSpc>
          <a:spcPct val="90000"/>
        </a:lnSpc>
        <a:spcBef>
          <a:spcPct val="0"/>
        </a:spcBef>
        <a:spcAft>
          <a:spcPct val="0"/>
        </a:spcAft>
        <a:defRPr sz="3840">
          <a:solidFill>
            <a:schemeClr val="bg2"/>
          </a:solidFill>
          <a:latin typeface="Arial" charset="0"/>
          <a:cs typeface="Arial" charset="0"/>
        </a:defRPr>
      </a:lvl5pPr>
      <a:lvl6pPr marL="731520" algn="l" defTabSz="731520" rtl="0" fontAlgn="base">
        <a:lnSpc>
          <a:spcPct val="90000"/>
        </a:lnSpc>
        <a:spcBef>
          <a:spcPct val="0"/>
        </a:spcBef>
        <a:spcAft>
          <a:spcPct val="0"/>
        </a:spcAft>
        <a:defRPr sz="3840">
          <a:solidFill>
            <a:schemeClr val="bg2"/>
          </a:solidFill>
          <a:latin typeface="Arial" charset="0"/>
          <a:cs typeface="Arial" charset="0"/>
        </a:defRPr>
      </a:lvl6pPr>
      <a:lvl7pPr marL="1463040" algn="l" defTabSz="731520" rtl="0" fontAlgn="base">
        <a:lnSpc>
          <a:spcPct val="90000"/>
        </a:lnSpc>
        <a:spcBef>
          <a:spcPct val="0"/>
        </a:spcBef>
        <a:spcAft>
          <a:spcPct val="0"/>
        </a:spcAft>
        <a:defRPr sz="3840">
          <a:solidFill>
            <a:schemeClr val="bg2"/>
          </a:solidFill>
          <a:latin typeface="Arial" charset="0"/>
          <a:cs typeface="Arial" charset="0"/>
        </a:defRPr>
      </a:lvl7pPr>
      <a:lvl8pPr marL="2194560" algn="l" defTabSz="731520" rtl="0" fontAlgn="base">
        <a:lnSpc>
          <a:spcPct val="90000"/>
        </a:lnSpc>
        <a:spcBef>
          <a:spcPct val="0"/>
        </a:spcBef>
        <a:spcAft>
          <a:spcPct val="0"/>
        </a:spcAft>
        <a:defRPr sz="3840">
          <a:solidFill>
            <a:schemeClr val="bg2"/>
          </a:solidFill>
          <a:latin typeface="Arial" charset="0"/>
          <a:cs typeface="Arial" charset="0"/>
        </a:defRPr>
      </a:lvl8pPr>
      <a:lvl9pPr marL="2926080" algn="l" defTabSz="731520" rtl="0" fontAlgn="base">
        <a:lnSpc>
          <a:spcPct val="90000"/>
        </a:lnSpc>
        <a:spcBef>
          <a:spcPct val="0"/>
        </a:spcBef>
        <a:spcAft>
          <a:spcPct val="0"/>
        </a:spcAft>
        <a:defRPr sz="3840">
          <a:solidFill>
            <a:schemeClr val="bg2"/>
          </a:solidFill>
          <a:latin typeface="Arial" charset="0"/>
          <a:cs typeface="Arial" charset="0"/>
        </a:defRPr>
      </a:lvl9pPr>
    </p:titleStyle>
    <p:bodyStyle>
      <a:lvl1pPr algn="l" defTabSz="731520" rtl="0" fontAlgn="base">
        <a:spcBef>
          <a:spcPts val="1760"/>
        </a:spcBef>
        <a:spcAft>
          <a:spcPct val="0"/>
        </a:spcAft>
        <a:buFont typeface="Arial" charset="0"/>
        <a:defRPr sz="2240" kern="1200">
          <a:solidFill>
            <a:schemeClr val="bg2"/>
          </a:solidFill>
          <a:latin typeface="+mn-lt"/>
          <a:ea typeface="Arial" charset="0"/>
          <a:cs typeface="Arial" charset="0"/>
        </a:defRPr>
      </a:lvl1pPr>
      <a:lvl2pPr marL="276861" indent="-276861" algn="l" defTabSz="731520" rtl="0" fontAlgn="base">
        <a:spcBef>
          <a:spcPts val="1760"/>
        </a:spcBef>
        <a:spcAft>
          <a:spcPct val="0"/>
        </a:spcAft>
        <a:buFont typeface="Arial" charset="0"/>
        <a:buChar char="–"/>
        <a:defRPr sz="2240" kern="1200">
          <a:solidFill>
            <a:schemeClr val="bg2"/>
          </a:solidFill>
          <a:latin typeface="+mn-lt"/>
          <a:ea typeface="Arial" charset="0"/>
          <a:cs typeface="Arial" charset="0"/>
        </a:defRPr>
      </a:lvl2pPr>
      <a:lvl3pPr marL="635000" indent="-276861" algn="l" defTabSz="731520" rtl="0" fontAlgn="base">
        <a:spcBef>
          <a:spcPts val="1760"/>
        </a:spcBef>
        <a:spcAft>
          <a:spcPct val="0"/>
        </a:spcAft>
        <a:buFont typeface="Arial" charset="0"/>
        <a:buChar char="•"/>
        <a:defRPr sz="2240" kern="1200">
          <a:solidFill>
            <a:schemeClr val="bg2"/>
          </a:solidFill>
          <a:latin typeface="+mn-lt"/>
          <a:ea typeface="Arial" charset="0"/>
          <a:cs typeface="Arial" charset="0"/>
        </a:defRPr>
      </a:lvl3pPr>
      <a:lvl4pPr marL="1000760" indent="-269240" algn="l" defTabSz="731520" rtl="0" fontAlgn="base">
        <a:spcBef>
          <a:spcPts val="1760"/>
        </a:spcBef>
        <a:spcAft>
          <a:spcPct val="0"/>
        </a:spcAft>
        <a:buFont typeface="Arial" charset="0"/>
        <a:buChar char="–"/>
        <a:defRPr sz="2240" kern="1200">
          <a:solidFill>
            <a:schemeClr val="bg2"/>
          </a:solidFill>
          <a:latin typeface="+mn-lt"/>
          <a:ea typeface="Arial" charset="0"/>
          <a:cs typeface="Arial" charset="0"/>
        </a:defRPr>
      </a:lvl4pPr>
      <a:lvl5pPr marL="1285240" indent="-276861" algn="l" defTabSz="731520" rtl="0" fontAlgn="base">
        <a:spcBef>
          <a:spcPts val="1760"/>
        </a:spcBef>
        <a:spcAft>
          <a:spcPct val="0"/>
        </a:spcAft>
        <a:buFont typeface="Arial" charset="0"/>
        <a:buChar char="»"/>
        <a:defRPr sz="2240" kern="1200">
          <a:solidFill>
            <a:schemeClr val="bg2"/>
          </a:solidFill>
          <a:latin typeface="+mn-lt"/>
          <a:ea typeface="Arial" charset="0"/>
          <a:cs typeface="Arial"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130179137"/>
      </p:ext>
    </p:extLst>
  </p:cSld>
  <p:clrMap bg1="lt1" tx1="dk1" bg2="dk2"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3.png"/><Relationship Id="rId7" Type="http://schemas.openxmlformats.org/officeDocument/2006/relationships/image" Target="../media/image120.png"/><Relationship Id="rId12"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40.png"/><Relationship Id="rId5" Type="http://schemas.openxmlformats.org/officeDocument/2006/relationships/image" Target="../media/image3.png"/><Relationship Id="rId10" Type="http://schemas.openxmlformats.org/officeDocument/2006/relationships/customXml" Target="../ink/ink3.xml"/><Relationship Id="rId4" Type="http://schemas.openxmlformats.org/officeDocument/2006/relationships/image" Target="../media/image14.png"/><Relationship Id="rId9"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6" name="Google Shape;57;p12">
            <a:extLst>
              <a:ext uri="{FF2B5EF4-FFF2-40B4-BE49-F238E27FC236}">
                <a16:creationId xmlns:a16="http://schemas.microsoft.com/office/drawing/2014/main" id="{AADDF6DA-449D-D440-A95E-BF75DA4F3771}"/>
              </a:ext>
            </a:extLst>
          </p:cNvPr>
          <p:cNvSpPr txBox="1">
            <a:spLocks noGrp="1"/>
          </p:cNvSpPr>
          <p:nvPr>
            <p:ph type="title"/>
          </p:nvPr>
        </p:nvSpPr>
        <p:spPr>
          <a:xfrm>
            <a:off x="383727" y="1434369"/>
            <a:ext cx="7068300" cy="1623230"/>
          </a:xfrm>
          <a:prstGeom prst="rect">
            <a:avLst/>
          </a:prstGeom>
        </p:spPr>
        <p:txBody>
          <a:bodyPr spcFirstLastPara="1" wrap="square" lIns="0" tIns="0" rIns="0" bIns="0" anchor="ctr" anchorCtr="0">
            <a:noAutofit/>
          </a:bodyPr>
          <a:lstStyle/>
          <a:p>
            <a:r>
              <a:rPr lang="en-GB" sz="4000" b="1" dirty="0">
                <a:solidFill>
                  <a:schemeClr val="tx1"/>
                </a:solidFill>
                <a:latin typeface="IBM Plex Sans SemiBold" panose="020B0503050203000203" pitchFamily="34" charset="77"/>
              </a:rPr>
              <a:t>OpenShift Container Platform Assessment Results Summary</a:t>
            </a:r>
          </a:p>
        </p:txBody>
      </p:sp>
      <p:pic>
        <p:nvPicPr>
          <p:cNvPr id="3" name="Picture 2" descr="A picture containing icon&#10;&#10;Description automatically generated">
            <a:extLst>
              <a:ext uri="{FF2B5EF4-FFF2-40B4-BE49-F238E27FC236}">
                <a16:creationId xmlns:a16="http://schemas.microsoft.com/office/drawing/2014/main" id="{BFC9BB6F-7AD9-4AD9-8406-027C8EC5A743}"/>
              </a:ext>
            </a:extLst>
          </p:cNvPr>
          <p:cNvPicPr>
            <a:picLocks noChangeAspect="1"/>
          </p:cNvPicPr>
          <p:nvPr/>
        </p:nvPicPr>
        <p:blipFill>
          <a:blip r:embed="rId3"/>
          <a:stretch>
            <a:fillRect/>
          </a:stretch>
        </p:blipFill>
        <p:spPr>
          <a:xfrm>
            <a:off x="6705456" y="3466930"/>
            <a:ext cx="2438544" cy="1623230"/>
          </a:xfrm>
          <a:prstGeom prst="rect">
            <a:avLst/>
          </a:prstGeom>
        </p:spPr>
      </p:pic>
      <p:sp>
        <p:nvSpPr>
          <p:cNvPr id="5" name="Google Shape;57;p12">
            <a:extLst>
              <a:ext uri="{FF2B5EF4-FFF2-40B4-BE49-F238E27FC236}">
                <a16:creationId xmlns:a16="http://schemas.microsoft.com/office/drawing/2014/main" id="{8C86722C-521B-46CE-BA1D-087FBA93F510}"/>
              </a:ext>
            </a:extLst>
          </p:cNvPr>
          <p:cNvSpPr txBox="1">
            <a:spLocks/>
          </p:cNvSpPr>
          <p:nvPr/>
        </p:nvSpPr>
        <p:spPr>
          <a:xfrm>
            <a:off x="439998" y="3156133"/>
            <a:ext cx="5482501" cy="62159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1pPr>
            <a:lvl2pPr marR="0" lvl="1"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2pPr>
            <a:lvl3pPr marR="0" lvl="2"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3pPr>
            <a:lvl4pPr marR="0" lvl="3"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4pPr>
            <a:lvl5pPr marR="0" lvl="4"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5pPr>
            <a:lvl6pPr marR="0" lvl="5"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6pPr>
            <a:lvl7pPr marR="0" lvl="6"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7pPr>
            <a:lvl8pPr marR="0" lvl="7"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8pPr>
            <a:lvl9pPr marR="0" lvl="8" algn="l" rtl="0">
              <a:lnSpc>
                <a:spcPct val="100000"/>
              </a:lnSpc>
              <a:spcBef>
                <a:spcPts val="0"/>
              </a:spcBef>
              <a:spcAft>
                <a:spcPts val="0"/>
              </a:spcAft>
              <a:buClr>
                <a:schemeClr val="lt1"/>
              </a:buClr>
              <a:buSzPts val="6800"/>
              <a:buFont typeface="Inter-Regular"/>
              <a:buNone/>
              <a:defRPr sz="6800" b="0" i="0" u="none" strike="noStrike" cap="none">
                <a:solidFill>
                  <a:schemeClr val="lt1"/>
                </a:solidFill>
                <a:latin typeface="Inter-Regular"/>
                <a:ea typeface="Inter-Regular"/>
                <a:cs typeface="Inter-Regular"/>
                <a:sym typeface="Inter-Regular"/>
              </a:defRPr>
            </a:lvl9pPr>
          </a:lstStyle>
          <a:p>
            <a:r>
              <a:rPr lang="en-GB" sz="1400" dirty="0">
                <a:solidFill>
                  <a:schemeClr val="tx1"/>
                </a:solidFill>
                <a:latin typeface="IBM Plex Sans SemiBold" panose="020B0503050203000203" pitchFamily="34" charset="77"/>
              </a:rPr>
              <a:t>Miguel Ariza, Customer Success Manager</a:t>
            </a:r>
          </a:p>
          <a:p>
            <a:r>
              <a:rPr lang="en-GB" sz="1400" dirty="0">
                <a:solidFill>
                  <a:schemeClr val="tx1"/>
                </a:solidFill>
                <a:latin typeface="IBM Plex Sans SemiBold" panose="020B0503050203000203" pitchFamily="34" charset="77"/>
              </a:rPr>
              <a:t>David Liquiñano, Customer Success Manager</a:t>
            </a:r>
          </a:p>
        </p:txBody>
      </p:sp>
      <p:pic>
        <p:nvPicPr>
          <p:cNvPr id="8" name="IBM 8-bar logo" descr="IBM 8-bar logo, black">
            <a:extLst>
              <a:ext uri="{FF2B5EF4-FFF2-40B4-BE49-F238E27FC236}">
                <a16:creationId xmlns:a16="http://schemas.microsoft.com/office/drawing/2014/main" id="{5A6916E0-9B95-4A67-87DF-B1FE0BCF759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531223" y="4410222"/>
            <a:ext cx="1507717" cy="601563"/>
          </a:xfrm>
          <a:prstGeom prst="rect">
            <a:avLst/>
          </a:prstGeom>
        </p:spPr>
      </p:pic>
      <p:pic>
        <p:nvPicPr>
          <p:cNvPr id="9" name="Picture 2">
            <a:extLst>
              <a:ext uri="{FF2B5EF4-FFF2-40B4-BE49-F238E27FC236}">
                <a16:creationId xmlns:a16="http://schemas.microsoft.com/office/drawing/2014/main" id="{62F46FC5-C85C-4077-9F91-D3797C36F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085" y="-2638"/>
            <a:ext cx="1983286" cy="1371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FC12AAC-CAD8-4DF2-8F2D-BC4665E989FD}"/>
              </a:ext>
            </a:extLst>
          </p:cNvPr>
          <p:cNvPicPr>
            <a:picLocks noChangeAspect="1"/>
          </p:cNvPicPr>
          <p:nvPr/>
        </p:nvPicPr>
        <p:blipFill>
          <a:blip r:embed="rId2"/>
          <a:stretch>
            <a:fillRect/>
          </a:stretch>
        </p:blipFill>
        <p:spPr>
          <a:xfrm>
            <a:off x="8236376" y="141800"/>
            <a:ext cx="652998" cy="455908"/>
          </a:xfrm>
          <a:prstGeom prst="rect">
            <a:avLst/>
          </a:prstGeom>
        </p:spPr>
      </p:pic>
      <p:sp>
        <p:nvSpPr>
          <p:cNvPr id="6" name="Google Shape;168;p24">
            <a:extLst>
              <a:ext uri="{FF2B5EF4-FFF2-40B4-BE49-F238E27FC236}">
                <a16:creationId xmlns:a16="http://schemas.microsoft.com/office/drawing/2014/main" id="{DDDEFA79-382B-42AC-B680-77E178670E8A}"/>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Dimensionamiento </a:t>
            </a:r>
            <a:r>
              <a:rPr lang="es-ES" sz="3200" b="1" dirty="0">
                <a:solidFill>
                  <a:srgbClr val="25A6E0"/>
                </a:solidFill>
                <a:latin typeface="IBM Plex Sans" panose="020B0503050203000203" pitchFamily="34" charset="0"/>
                <a:ea typeface="Inter-Regular"/>
                <a:sym typeface="Inter-Regular"/>
              </a:rPr>
              <a:t>&amp;</a:t>
            </a: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 </a:t>
            </a:r>
            <a:r>
              <a:rPr lang="es-ES" sz="3200" b="1" dirty="0">
                <a:solidFill>
                  <a:srgbClr val="25A6E0"/>
                </a:solidFill>
                <a:latin typeface="IBM Plex Sans" panose="020B0503050203000203" pitchFamily="34" charset="0"/>
                <a:ea typeface="Inter-Regular"/>
                <a:sym typeface="Inter-Regular"/>
              </a:rPr>
              <a:t>C</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apacidad</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pic>
        <p:nvPicPr>
          <p:cNvPr id="9" name="Picture 8">
            <a:extLst>
              <a:ext uri="{FF2B5EF4-FFF2-40B4-BE49-F238E27FC236}">
                <a16:creationId xmlns:a16="http://schemas.microsoft.com/office/drawing/2014/main" id="{7F260D0F-77C9-4AEC-A90C-93595A582155}"/>
              </a:ext>
            </a:extLst>
          </p:cNvPr>
          <p:cNvPicPr>
            <a:picLocks noChangeAspect="1"/>
          </p:cNvPicPr>
          <p:nvPr/>
        </p:nvPicPr>
        <p:blipFill>
          <a:blip r:embed="rId3"/>
          <a:stretch>
            <a:fillRect/>
          </a:stretch>
        </p:blipFill>
        <p:spPr>
          <a:xfrm>
            <a:off x="210312" y="2901076"/>
            <a:ext cx="4209226" cy="1275202"/>
          </a:xfrm>
          <a:prstGeom prst="rect">
            <a:avLst/>
          </a:prstGeom>
        </p:spPr>
      </p:pic>
      <p:pic>
        <p:nvPicPr>
          <p:cNvPr id="11" name="Picture 10">
            <a:extLst>
              <a:ext uri="{FF2B5EF4-FFF2-40B4-BE49-F238E27FC236}">
                <a16:creationId xmlns:a16="http://schemas.microsoft.com/office/drawing/2014/main" id="{9A435FAA-DDE3-405E-8B1C-99F66A1E3DA1}"/>
              </a:ext>
            </a:extLst>
          </p:cNvPr>
          <p:cNvPicPr>
            <a:picLocks noChangeAspect="1"/>
          </p:cNvPicPr>
          <p:nvPr/>
        </p:nvPicPr>
        <p:blipFill>
          <a:blip r:embed="rId4"/>
          <a:stretch>
            <a:fillRect/>
          </a:stretch>
        </p:blipFill>
        <p:spPr>
          <a:xfrm>
            <a:off x="205543" y="1344497"/>
            <a:ext cx="5395663" cy="1149076"/>
          </a:xfrm>
          <a:prstGeom prst="rect">
            <a:avLst/>
          </a:prstGeom>
        </p:spPr>
      </p:pic>
      <p:sp>
        <p:nvSpPr>
          <p:cNvPr id="12" name="Google Shape;92;p17">
            <a:extLst>
              <a:ext uri="{FF2B5EF4-FFF2-40B4-BE49-F238E27FC236}">
                <a16:creationId xmlns:a16="http://schemas.microsoft.com/office/drawing/2014/main" id="{B5C8E99A-29B2-4DBD-956A-078E6C5A7B3A}"/>
              </a:ext>
            </a:extLst>
          </p:cNvPr>
          <p:cNvSpPr txBox="1">
            <a:spLocks/>
          </p:cNvSpPr>
          <p:nvPr/>
        </p:nvSpPr>
        <p:spPr>
          <a:xfrm>
            <a:off x="159346" y="677854"/>
            <a:ext cx="8510847"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a:t>Para la </a:t>
            </a:r>
            <a:r>
              <a:rPr lang="en-US" sz="1100" dirty="0" err="1"/>
              <a:t>creación</a:t>
            </a:r>
            <a:r>
              <a:rPr lang="en-US" sz="1100" dirty="0"/>
              <a:t> del cluster de </a:t>
            </a:r>
            <a:r>
              <a:rPr lang="en-US" sz="1100" dirty="0" err="1"/>
              <a:t>desarrollo</a:t>
            </a:r>
            <a:r>
              <a:rPr lang="en-US" sz="1100" dirty="0"/>
              <a:t> actual, se </a:t>
            </a:r>
            <a:r>
              <a:rPr lang="en-US" sz="1100" dirty="0" err="1"/>
              <a:t>han</a:t>
            </a:r>
            <a:r>
              <a:rPr lang="en-US" sz="1100" dirty="0"/>
              <a:t> </a:t>
            </a:r>
            <a:r>
              <a:rPr lang="en-US" sz="1100" dirty="0" err="1"/>
              <a:t>utilizado</a:t>
            </a:r>
            <a:r>
              <a:rPr lang="en-US" sz="1100" dirty="0"/>
              <a:t> </a:t>
            </a:r>
            <a:r>
              <a:rPr lang="en-US" sz="1100" dirty="0" err="1"/>
              <a:t>prácticamente</a:t>
            </a:r>
            <a:r>
              <a:rPr lang="en-US" sz="1100" dirty="0"/>
              <a:t> las </a:t>
            </a:r>
            <a:r>
              <a:rPr lang="en-US" sz="1100" dirty="0" err="1"/>
              <a:t>recomendaciones</a:t>
            </a:r>
            <a:r>
              <a:rPr lang="en-US" sz="1100" dirty="0"/>
              <a:t> base de </a:t>
            </a:r>
            <a:r>
              <a:rPr lang="en-US" sz="1100" dirty="0" err="1"/>
              <a:t>recursos</a:t>
            </a:r>
            <a:r>
              <a:rPr lang="en-US" sz="1100" dirty="0"/>
              <a:t> de OpenShift:</a:t>
            </a:r>
          </a:p>
        </p:txBody>
      </p:sp>
      <p:sp>
        <p:nvSpPr>
          <p:cNvPr id="7" name="Google Shape;92;p17">
            <a:extLst>
              <a:ext uri="{FF2B5EF4-FFF2-40B4-BE49-F238E27FC236}">
                <a16:creationId xmlns:a16="http://schemas.microsoft.com/office/drawing/2014/main" id="{B81A1A5C-F203-4FAF-B64D-67C193E613E2}"/>
              </a:ext>
            </a:extLst>
          </p:cNvPr>
          <p:cNvSpPr txBox="1">
            <a:spLocks/>
          </p:cNvSpPr>
          <p:nvPr/>
        </p:nvSpPr>
        <p:spPr>
          <a:xfrm>
            <a:off x="159346" y="1112997"/>
            <a:ext cx="6093744"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Capacidad</a:t>
            </a:r>
            <a:r>
              <a:rPr lang="en-US" sz="1100" dirty="0"/>
              <a:t> minima </a:t>
            </a:r>
            <a:r>
              <a:rPr lang="en-US" sz="1100" dirty="0" err="1"/>
              <a:t>requerida</a:t>
            </a:r>
            <a:r>
              <a:rPr lang="en-US" sz="1100" dirty="0"/>
              <a:t> para </a:t>
            </a:r>
            <a:r>
              <a:rPr lang="en-US" sz="1100" dirty="0" err="1"/>
              <a:t>el</a:t>
            </a:r>
            <a:r>
              <a:rPr lang="en-US" sz="1100" dirty="0"/>
              <a:t> </a:t>
            </a:r>
            <a:r>
              <a:rPr lang="en-US" sz="1100" dirty="0" err="1"/>
              <a:t>despliegue</a:t>
            </a:r>
            <a:r>
              <a:rPr lang="en-US" sz="1100" dirty="0"/>
              <a:t> de un </a:t>
            </a:r>
            <a:r>
              <a:rPr lang="en-US" sz="1100" dirty="0" err="1"/>
              <a:t>entorno</a:t>
            </a:r>
            <a:r>
              <a:rPr lang="en-US" sz="1100" dirty="0"/>
              <a:t> OpenShift 4.x </a:t>
            </a:r>
            <a:r>
              <a:rPr lang="en-US" sz="1100" dirty="0" err="1"/>
              <a:t>en</a:t>
            </a:r>
            <a:r>
              <a:rPr lang="en-US" sz="1100" dirty="0"/>
              <a:t> vSphere:</a:t>
            </a:r>
          </a:p>
        </p:txBody>
      </p:sp>
      <p:sp>
        <p:nvSpPr>
          <p:cNvPr id="8" name="Google Shape;92;p17">
            <a:extLst>
              <a:ext uri="{FF2B5EF4-FFF2-40B4-BE49-F238E27FC236}">
                <a16:creationId xmlns:a16="http://schemas.microsoft.com/office/drawing/2014/main" id="{7DB6229B-8599-454A-A84F-86DD97211794}"/>
              </a:ext>
            </a:extLst>
          </p:cNvPr>
          <p:cNvSpPr txBox="1">
            <a:spLocks/>
          </p:cNvSpPr>
          <p:nvPr/>
        </p:nvSpPr>
        <p:spPr>
          <a:xfrm>
            <a:off x="205543" y="2614296"/>
            <a:ext cx="4049934"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Capacidad</a:t>
            </a:r>
            <a:r>
              <a:rPr lang="en-US" sz="1100" dirty="0"/>
              <a:t> </a:t>
            </a:r>
            <a:r>
              <a:rPr lang="en-US" sz="1100" dirty="0" err="1"/>
              <a:t>inicial</a:t>
            </a:r>
            <a:r>
              <a:rPr lang="en-US" sz="1100" dirty="0"/>
              <a:t> para </a:t>
            </a:r>
            <a:r>
              <a:rPr lang="en-US" sz="1100" dirty="0" err="1"/>
              <a:t>el</a:t>
            </a:r>
            <a:r>
              <a:rPr lang="en-US" sz="1100" dirty="0"/>
              <a:t> </a:t>
            </a:r>
            <a:r>
              <a:rPr lang="en-US" sz="1100" dirty="0" err="1"/>
              <a:t>entorno</a:t>
            </a:r>
            <a:r>
              <a:rPr lang="en-US" sz="1100" dirty="0"/>
              <a:t> OpenShift </a:t>
            </a:r>
            <a:r>
              <a:rPr lang="en-US" sz="1100" dirty="0" err="1"/>
              <a:t>en</a:t>
            </a:r>
            <a:r>
              <a:rPr lang="en-US" sz="1100" dirty="0"/>
              <a:t> OCASO:</a:t>
            </a:r>
          </a:p>
        </p:txBody>
      </p:sp>
      <p:sp>
        <p:nvSpPr>
          <p:cNvPr id="10" name="Google Shape;92;p17">
            <a:extLst>
              <a:ext uri="{FF2B5EF4-FFF2-40B4-BE49-F238E27FC236}">
                <a16:creationId xmlns:a16="http://schemas.microsoft.com/office/drawing/2014/main" id="{56201DB9-558A-4F62-A0AE-2779E75DC215}"/>
              </a:ext>
            </a:extLst>
          </p:cNvPr>
          <p:cNvSpPr txBox="1">
            <a:spLocks/>
          </p:cNvSpPr>
          <p:nvPr/>
        </p:nvSpPr>
        <p:spPr>
          <a:xfrm>
            <a:off x="4515562" y="2548816"/>
            <a:ext cx="4209226" cy="2360809"/>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En</a:t>
            </a:r>
            <a:r>
              <a:rPr lang="en-US" sz="1100" dirty="0"/>
              <a:t> </a:t>
            </a:r>
            <a:r>
              <a:rPr lang="en-US" sz="1100" dirty="0" err="1"/>
              <a:t>este</a:t>
            </a:r>
            <a:r>
              <a:rPr lang="en-US" sz="1100" dirty="0"/>
              <a:t> </a:t>
            </a:r>
            <a:r>
              <a:rPr lang="en-US" sz="1100" dirty="0" err="1"/>
              <a:t>apartado</a:t>
            </a:r>
            <a:r>
              <a:rPr lang="en-US" sz="1100" dirty="0"/>
              <a:t> las </a:t>
            </a:r>
            <a:r>
              <a:rPr lang="en-US" sz="1100" dirty="0" err="1"/>
              <a:t>recomendaciones</a:t>
            </a:r>
            <a:r>
              <a:rPr lang="en-US" sz="1100" dirty="0"/>
              <a:t> </a:t>
            </a:r>
            <a:r>
              <a:rPr lang="en-US" sz="1100" dirty="0" err="1"/>
              <a:t>generales</a:t>
            </a:r>
            <a:r>
              <a:rPr lang="en-US" sz="1100" dirty="0"/>
              <a:t> son las </a:t>
            </a:r>
            <a:r>
              <a:rPr lang="en-US" sz="1100" dirty="0" err="1"/>
              <a:t>siguientes</a:t>
            </a:r>
            <a:r>
              <a:rPr lang="en-US" sz="1100" dirty="0"/>
              <a:t>: </a:t>
            </a:r>
          </a:p>
          <a:p>
            <a:pPr>
              <a:spcBef>
                <a:spcPts val="0"/>
              </a:spcBef>
              <a:buClrTx/>
              <a:buSzPct val="100000"/>
              <a:buFont typeface="Arial" panose="020B0604020202020204" pitchFamily="34" charset="0"/>
              <a:buChar char="•"/>
            </a:pPr>
            <a:r>
              <a:rPr lang="en-US" sz="1100" dirty="0" err="1"/>
              <a:t>En</a:t>
            </a:r>
            <a:r>
              <a:rPr lang="en-US" sz="1100" dirty="0"/>
              <a:t> </a:t>
            </a:r>
            <a:r>
              <a:rPr lang="en-US" sz="1100" dirty="0" err="1"/>
              <a:t>el</a:t>
            </a:r>
            <a:r>
              <a:rPr lang="en-US" sz="1100" dirty="0"/>
              <a:t> </a:t>
            </a:r>
            <a:r>
              <a:rPr lang="en-US" sz="1100" dirty="0" err="1"/>
              <a:t>caso</a:t>
            </a:r>
            <a:r>
              <a:rPr lang="en-US" sz="1100" dirty="0"/>
              <a:t> de usar </a:t>
            </a:r>
            <a:r>
              <a:rPr lang="en-US" sz="1100" dirty="0" err="1"/>
              <a:t>nodos</a:t>
            </a:r>
            <a:r>
              <a:rPr lang="en-US" sz="1100" dirty="0"/>
              <a:t> </a:t>
            </a:r>
            <a:r>
              <a:rPr lang="en-US" sz="1100" dirty="0" err="1"/>
              <a:t>virtuales</a:t>
            </a:r>
            <a:r>
              <a:rPr lang="en-US" sz="1100" dirty="0"/>
              <a:t> para los </a:t>
            </a:r>
            <a:r>
              <a:rPr lang="en-US" sz="1100" dirty="0" err="1"/>
              <a:t>servidores</a:t>
            </a:r>
            <a:r>
              <a:rPr lang="en-US" sz="1100" dirty="0"/>
              <a:t> de control plane (master), </a:t>
            </a:r>
            <a:r>
              <a:rPr lang="en-US" sz="1100" dirty="0" err="1"/>
              <a:t>ejecutar</a:t>
            </a:r>
            <a:r>
              <a:rPr lang="en-US" sz="1100" dirty="0"/>
              <a:t> una </a:t>
            </a:r>
            <a:r>
              <a:rPr lang="en-US" sz="1100" dirty="0" err="1"/>
              <a:t>reserva</a:t>
            </a:r>
            <a:r>
              <a:rPr lang="en-US" sz="1100" dirty="0"/>
              <a:t> de </a:t>
            </a:r>
            <a:r>
              <a:rPr lang="en-US" sz="1100" dirty="0" err="1"/>
              <a:t>recursos</a:t>
            </a:r>
            <a:r>
              <a:rPr lang="en-US" sz="1100" dirty="0"/>
              <a:t> del 100% de la </a:t>
            </a:r>
            <a:r>
              <a:rPr lang="en-US" sz="1100" dirty="0" err="1"/>
              <a:t>capacidad</a:t>
            </a:r>
            <a:r>
              <a:rPr lang="en-US" sz="1100" dirty="0"/>
              <a:t>.</a:t>
            </a:r>
            <a:br>
              <a:rPr lang="en-US" sz="1100" dirty="0"/>
            </a:br>
            <a:endParaRPr lang="en-US" sz="1100" dirty="0"/>
          </a:p>
          <a:p>
            <a:pPr>
              <a:spcBef>
                <a:spcPts val="0"/>
              </a:spcBef>
              <a:buClrTx/>
              <a:buSzPct val="100000"/>
              <a:buFont typeface="Arial" panose="020B0604020202020204" pitchFamily="34" charset="0"/>
              <a:buChar char="•"/>
            </a:pPr>
            <a:r>
              <a:rPr lang="en-US" sz="1100" dirty="0"/>
              <a:t>Para los </a:t>
            </a:r>
            <a:r>
              <a:rPr lang="en-US" sz="1100" dirty="0" err="1"/>
              <a:t>nodos</a:t>
            </a:r>
            <a:r>
              <a:rPr lang="en-US" sz="1100" dirty="0"/>
              <a:t> de </a:t>
            </a:r>
            <a:r>
              <a:rPr lang="en-US" sz="1100" dirty="0" err="1"/>
              <a:t>cómputo</a:t>
            </a:r>
            <a:r>
              <a:rPr lang="en-US" sz="1100" dirty="0"/>
              <a:t> (Worker), </a:t>
            </a:r>
            <a:r>
              <a:rPr lang="en-US" sz="1100" dirty="0" err="1"/>
              <a:t>realizar</a:t>
            </a:r>
            <a:r>
              <a:rPr lang="en-US" sz="1100" dirty="0"/>
              <a:t> un </a:t>
            </a:r>
            <a:r>
              <a:rPr lang="en-US" sz="1100" dirty="0" err="1"/>
              <a:t>ejercicio</a:t>
            </a:r>
            <a:r>
              <a:rPr lang="en-US" sz="1100" dirty="0"/>
              <a:t> de </a:t>
            </a:r>
            <a:r>
              <a:rPr lang="en-US" sz="1100" dirty="0" err="1"/>
              <a:t>dimensionamiento</a:t>
            </a:r>
            <a:r>
              <a:rPr lang="en-US" sz="1100" dirty="0"/>
              <a:t> de </a:t>
            </a:r>
            <a:r>
              <a:rPr lang="en-US" sz="1100" dirty="0" err="1"/>
              <a:t>capacidad</a:t>
            </a:r>
            <a:r>
              <a:rPr lang="en-US" sz="1100" dirty="0"/>
              <a:t> de </a:t>
            </a:r>
            <a:r>
              <a:rPr lang="en-US" sz="1100" dirty="0" err="1"/>
              <a:t>acuerdo</a:t>
            </a:r>
            <a:r>
              <a:rPr lang="en-US" sz="1100" dirty="0"/>
              <a:t> a las </a:t>
            </a:r>
            <a:r>
              <a:rPr lang="en-US" sz="1100" dirty="0" err="1"/>
              <a:t>aplicaciones</a:t>
            </a:r>
            <a:r>
              <a:rPr lang="en-US" sz="1100" dirty="0"/>
              <a:t> a </a:t>
            </a:r>
            <a:r>
              <a:rPr lang="en-US" sz="1100" dirty="0" err="1"/>
              <a:t>desplegar</a:t>
            </a:r>
            <a:r>
              <a:rPr lang="en-US" sz="1100" dirty="0"/>
              <a:t>. </a:t>
            </a:r>
            <a:r>
              <a:rPr lang="en-US" sz="1100" dirty="0" err="1"/>
              <a:t>Realizar</a:t>
            </a:r>
            <a:r>
              <a:rPr lang="en-US" sz="1100" dirty="0"/>
              <a:t> una </a:t>
            </a:r>
            <a:r>
              <a:rPr lang="en-US" sz="1100" dirty="0" err="1"/>
              <a:t>previsión</a:t>
            </a:r>
            <a:r>
              <a:rPr lang="en-US" sz="1100" dirty="0"/>
              <a:t> </a:t>
            </a:r>
            <a:r>
              <a:rPr lang="en-US" sz="1100" dirty="0" err="1"/>
              <a:t>estructurada</a:t>
            </a:r>
            <a:r>
              <a:rPr lang="en-US" sz="1100" dirty="0"/>
              <a:t> del </a:t>
            </a:r>
            <a:r>
              <a:rPr lang="en-US" sz="1100" dirty="0" err="1"/>
              <a:t>número</a:t>
            </a:r>
            <a:r>
              <a:rPr lang="en-US" sz="1100" dirty="0"/>
              <a:t> de clusters, </a:t>
            </a:r>
            <a:r>
              <a:rPr lang="en-US" sz="1100" dirty="0" err="1"/>
              <a:t>entornos</a:t>
            </a:r>
            <a:r>
              <a:rPr lang="en-US" sz="1100" dirty="0"/>
              <a:t>, </a:t>
            </a:r>
            <a:r>
              <a:rPr lang="en-US" sz="1100" dirty="0" err="1"/>
              <a:t>usuarios</a:t>
            </a:r>
            <a:r>
              <a:rPr lang="en-US" sz="1100" dirty="0"/>
              <a:t> y </a:t>
            </a:r>
            <a:r>
              <a:rPr lang="en-US" sz="1100" dirty="0" err="1"/>
              <a:t>aplicaciones</a:t>
            </a:r>
            <a:r>
              <a:rPr lang="en-US" sz="1100" dirty="0"/>
              <a:t> a </a:t>
            </a:r>
            <a:r>
              <a:rPr lang="en-US" sz="1100" dirty="0" err="1"/>
              <a:t>desplegar</a:t>
            </a:r>
            <a:r>
              <a:rPr lang="en-US" sz="1100" dirty="0"/>
              <a:t> </a:t>
            </a:r>
            <a:r>
              <a:rPr lang="en-US" sz="1100" dirty="0" err="1"/>
              <a:t>ayudará</a:t>
            </a:r>
            <a:r>
              <a:rPr lang="en-US" sz="1100" dirty="0"/>
              <a:t> a </a:t>
            </a:r>
            <a:r>
              <a:rPr lang="en-US" sz="1100" dirty="0" err="1"/>
              <a:t>reducir</a:t>
            </a:r>
            <a:r>
              <a:rPr lang="en-US" sz="1100" dirty="0"/>
              <a:t> </a:t>
            </a:r>
            <a:r>
              <a:rPr lang="en-US" sz="1100" dirty="0" err="1"/>
              <a:t>problemas</a:t>
            </a:r>
            <a:r>
              <a:rPr lang="en-US" sz="1100" dirty="0"/>
              <a:t> </a:t>
            </a:r>
            <a:r>
              <a:rPr lang="en-US" sz="1100" dirty="0" err="1"/>
              <a:t>en</a:t>
            </a:r>
            <a:r>
              <a:rPr lang="en-US" sz="1100" dirty="0"/>
              <a:t> la </a:t>
            </a:r>
            <a:r>
              <a:rPr lang="en-US" sz="1100" dirty="0" err="1"/>
              <a:t>fase</a:t>
            </a:r>
            <a:r>
              <a:rPr lang="en-US" sz="1100" dirty="0"/>
              <a:t> </a:t>
            </a:r>
            <a:r>
              <a:rPr lang="en-US" sz="1100" dirty="0" err="1"/>
              <a:t>productiva</a:t>
            </a:r>
            <a:endParaRPr lang="en-US" sz="1100" dirty="0"/>
          </a:p>
        </p:txBody>
      </p:sp>
      <p:pic>
        <p:nvPicPr>
          <p:cNvPr id="1026" name="Picture 2">
            <a:extLst>
              <a:ext uri="{FF2B5EF4-FFF2-40B4-BE49-F238E27FC236}">
                <a16:creationId xmlns:a16="http://schemas.microsoft.com/office/drawing/2014/main" id="{BD99ECF5-C5A0-4575-9EA2-681FE2AA7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090" y="1162278"/>
            <a:ext cx="1983286" cy="1371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DC328E3A-A144-47A9-BD62-04413D33973A}"/>
                  </a:ext>
                </a:extLst>
              </p14:cNvPr>
              <p14:cNvContentPartPr/>
              <p14:nvPr/>
            </p14:nvContentPartPr>
            <p14:xfrm>
              <a:off x="2419588" y="2095865"/>
              <a:ext cx="227160" cy="14760"/>
            </p14:xfrm>
          </p:contentPart>
        </mc:Choice>
        <mc:Fallback xmlns="">
          <p:pic>
            <p:nvPicPr>
              <p:cNvPr id="16" name="Ink 15">
                <a:extLst>
                  <a:ext uri="{FF2B5EF4-FFF2-40B4-BE49-F238E27FC236}">
                    <a16:creationId xmlns:a16="http://schemas.microsoft.com/office/drawing/2014/main" id="{DC328E3A-A144-47A9-BD62-04413D33973A}"/>
                  </a:ext>
                </a:extLst>
              </p:cNvPr>
              <p:cNvPicPr/>
              <p:nvPr/>
            </p:nvPicPr>
            <p:blipFill>
              <a:blip r:embed="rId7"/>
              <a:stretch>
                <a:fillRect/>
              </a:stretch>
            </p:blipFill>
            <p:spPr>
              <a:xfrm>
                <a:off x="2365588" y="1987865"/>
                <a:ext cx="3348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81311EE4-797B-4E6A-8EC8-9576E025584F}"/>
                  </a:ext>
                </a:extLst>
              </p14:cNvPr>
              <p14:cNvContentPartPr/>
              <p14:nvPr/>
            </p14:nvContentPartPr>
            <p14:xfrm>
              <a:off x="3495628" y="2074625"/>
              <a:ext cx="293760" cy="360"/>
            </p14:xfrm>
          </p:contentPart>
        </mc:Choice>
        <mc:Fallback xmlns="">
          <p:pic>
            <p:nvPicPr>
              <p:cNvPr id="17" name="Ink 16">
                <a:extLst>
                  <a:ext uri="{FF2B5EF4-FFF2-40B4-BE49-F238E27FC236}">
                    <a16:creationId xmlns:a16="http://schemas.microsoft.com/office/drawing/2014/main" id="{81311EE4-797B-4E6A-8EC8-9576E025584F}"/>
                  </a:ext>
                </a:extLst>
              </p:cNvPr>
              <p:cNvPicPr/>
              <p:nvPr/>
            </p:nvPicPr>
            <p:blipFill>
              <a:blip r:embed="rId9"/>
              <a:stretch>
                <a:fillRect/>
              </a:stretch>
            </p:blipFill>
            <p:spPr>
              <a:xfrm>
                <a:off x="3441628" y="1966625"/>
                <a:ext cx="401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9F9574-5781-4577-B18A-69BD39E99A78}"/>
                  </a:ext>
                </a:extLst>
              </p14:cNvPr>
              <p14:cNvContentPartPr/>
              <p14:nvPr/>
            </p14:nvContentPartPr>
            <p14:xfrm>
              <a:off x="4578868" y="2053745"/>
              <a:ext cx="230400" cy="360"/>
            </p14:xfrm>
          </p:contentPart>
        </mc:Choice>
        <mc:Fallback xmlns="">
          <p:pic>
            <p:nvPicPr>
              <p:cNvPr id="18" name="Ink 17">
                <a:extLst>
                  <a:ext uri="{FF2B5EF4-FFF2-40B4-BE49-F238E27FC236}">
                    <a16:creationId xmlns:a16="http://schemas.microsoft.com/office/drawing/2014/main" id="{879F9574-5781-4577-B18A-69BD39E99A78}"/>
                  </a:ext>
                </a:extLst>
              </p:cNvPr>
              <p:cNvPicPr/>
              <p:nvPr/>
            </p:nvPicPr>
            <p:blipFill>
              <a:blip r:embed="rId11"/>
              <a:stretch>
                <a:fillRect/>
              </a:stretch>
            </p:blipFill>
            <p:spPr>
              <a:xfrm>
                <a:off x="4524868" y="1945745"/>
                <a:ext cx="338040" cy="216000"/>
              </a:xfrm>
              <a:prstGeom prst="rect">
                <a:avLst/>
              </a:prstGeom>
            </p:spPr>
          </p:pic>
        </mc:Fallback>
      </mc:AlternateContent>
      <p:pic>
        <p:nvPicPr>
          <p:cNvPr id="14" name="IBM 8-bar logo" descr="IBM 8-bar logo, black">
            <a:extLst>
              <a:ext uri="{FF2B5EF4-FFF2-40B4-BE49-F238E27FC236}">
                <a16:creationId xmlns:a16="http://schemas.microsoft.com/office/drawing/2014/main" id="{284E2F56-5625-4E12-8A89-87348DDE21E2}"/>
              </a:ext>
              <a:ext uri="{C183D7F6-B498-43B3-948B-1728B52AA6E4}">
                <adec:decorative xmlns:adec="http://schemas.microsoft.com/office/drawing/2017/decorative" val="0"/>
              </a:ext>
            </a:extLst>
          </p:cNvPr>
          <p:cNvPicPr>
            <a:picLocks noChangeAspect="1"/>
          </p:cNvPicPr>
          <p:nvPr/>
        </p:nvPicPr>
        <p:blipFill>
          <a:blip r:embed="rId12"/>
          <a:stretch>
            <a:fillRect/>
          </a:stretch>
        </p:blipFill>
        <p:spPr>
          <a:xfrm>
            <a:off x="8439014" y="4772421"/>
            <a:ext cx="599926" cy="239364"/>
          </a:xfrm>
          <a:prstGeom prst="rect">
            <a:avLst/>
          </a:prstGeom>
        </p:spPr>
      </p:pic>
      <p:cxnSp>
        <p:nvCxnSpPr>
          <p:cNvPr id="15" name="Straight Connector 14">
            <a:extLst>
              <a:ext uri="{FF2B5EF4-FFF2-40B4-BE49-F238E27FC236}">
                <a16:creationId xmlns:a16="http://schemas.microsoft.com/office/drawing/2014/main" id="{1225AE82-DF5A-4E0D-8880-23B3A8DEF4C8}"/>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1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FC12AAC-CAD8-4DF2-8F2D-BC4665E989FD}"/>
              </a:ext>
            </a:extLst>
          </p:cNvPr>
          <p:cNvPicPr>
            <a:picLocks noChangeAspect="1"/>
          </p:cNvPicPr>
          <p:nvPr/>
        </p:nvPicPr>
        <p:blipFill>
          <a:blip r:embed="rId2"/>
          <a:stretch>
            <a:fillRect/>
          </a:stretch>
        </p:blipFill>
        <p:spPr>
          <a:xfrm>
            <a:off x="8236376" y="141800"/>
            <a:ext cx="652998" cy="455908"/>
          </a:xfrm>
          <a:prstGeom prst="rect">
            <a:avLst/>
          </a:prstGeom>
        </p:spPr>
      </p:pic>
      <p:sp>
        <p:nvSpPr>
          <p:cNvPr id="6" name="Google Shape;168;p24">
            <a:extLst>
              <a:ext uri="{FF2B5EF4-FFF2-40B4-BE49-F238E27FC236}">
                <a16:creationId xmlns:a16="http://schemas.microsoft.com/office/drawing/2014/main" id="{DDDEFA79-382B-42AC-B680-77E178670E8A}"/>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Dimensionamiento </a:t>
            </a:r>
            <a:r>
              <a:rPr lang="es-ES" sz="3200" b="1" dirty="0">
                <a:solidFill>
                  <a:srgbClr val="25A6E0"/>
                </a:solidFill>
                <a:latin typeface="IBM Plex Sans" panose="020B0503050203000203" pitchFamily="34" charset="0"/>
                <a:ea typeface="Inter-Regular"/>
                <a:sym typeface="Inter-Regular"/>
              </a:rPr>
              <a:t>&amp;</a:t>
            </a: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 </a:t>
            </a:r>
            <a:r>
              <a:rPr lang="es-ES" sz="3200" b="1" dirty="0">
                <a:solidFill>
                  <a:srgbClr val="25A6E0"/>
                </a:solidFill>
                <a:latin typeface="IBM Plex Sans" panose="020B0503050203000203" pitchFamily="34" charset="0"/>
                <a:ea typeface="Inter-Regular"/>
                <a:sym typeface="Inter-Regular"/>
              </a:rPr>
              <a:t>C</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apacidad</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pic>
        <p:nvPicPr>
          <p:cNvPr id="9" name="Picture 8">
            <a:extLst>
              <a:ext uri="{FF2B5EF4-FFF2-40B4-BE49-F238E27FC236}">
                <a16:creationId xmlns:a16="http://schemas.microsoft.com/office/drawing/2014/main" id="{7F260D0F-77C9-4AEC-A90C-93595A582155}"/>
              </a:ext>
            </a:extLst>
          </p:cNvPr>
          <p:cNvPicPr>
            <a:picLocks noChangeAspect="1"/>
          </p:cNvPicPr>
          <p:nvPr/>
        </p:nvPicPr>
        <p:blipFill>
          <a:blip r:embed="rId3"/>
          <a:stretch>
            <a:fillRect/>
          </a:stretch>
        </p:blipFill>
        <p:spPr>
          <a:xfrm>
            <a:off x="266261" y="3583068"/>
            <a:ext cx="3792268" cy="1148883"/>
          </a:xfrm>
          <a:prstGeom prst="rect">
            <a:avLst/>
          </a:prstGeom>
        </p:spPr>
      </p:pic>
      <p:sp>
        <p:nvSpPr>
          <p:cNvPr id="12" name="Google Shape;92;p17">
            <a:extLst>
              <a:ext uri="{FF2B5EF4-FFF2-40B4-BE49-F238E27FC236}">
                <a16:creationId xmlns:a16="http://schemas.microsoft.com/office/drawing/2014/main" id="{B5C8E99A-29B2-4DBD-956A-078E6C5A7B3A}"/>
              </a:ext>
            </a:extLst>
          </p:cNvPr>
          <p:cNvSpPr txBox="1">
            <a:spLocks/>
          </p:cNvSpPr>
          <p:nvPr/>
        </p:nvSpPr>
        <p:spPr>
          <a:xfrm>
            <a:off x="159346" y="677854"/>
            <a:ext cx="8510847"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a:t>Para la </a:t>
            </a:r>
            <a:r>
              <a:rPr lang="en-US" sz="1100" dirty="0" err="1"/>
              <a:t>creación</a:t>
            </a:r>
            <a:r>
              <a:rPr lang="en-US" sz="1100" dirty="0"/>
              <a:t> del cluster de </a:t>
            </a:r>
            <a:r>
              <a:rPr lang="en-US" sz="1100" dirty="0" err="1"/>
              <a:t>desarrollo</a:t>
            </a:r>
            <a:r>
              <a:rPr lang="en-US" sz="1100" dirty="0"/>
              <a:t> actual, se </a:t>
            </a:r>
            <a:r>
              <a:rPr lang="en-US" sz="1100" dirty="0" err="1"/>
              <a:t>han</a:t>
            </a:r>
            <a:r>
              <a:rPr lang="en-US" sz="1100" dirty="0"/>
              <a:t> </a:t>
            </a:r>
            <a:r>
              <a:rPr lang="en-US" sz="1100" dirty="0" err="1"/>
              <a:t>utilizado</a:t>
            </a:r>
            <a:r>
              <a:rPr lang="en-US" sz="1100" dirty="0"/>
              <a:t> </a:t>
            </a:r>
            <a:r>
              <a:rPr lang="en-US" sz="1100" dirty="0" err="1"/>
              <a:t>prácticamente</a:t>
            </a:r>
            <a:r>
              <a:rPr lang="en-US" sz="1100" dirty="0"/>
              <a:t> las </a:t>
            </a:r>
            <a:r>
              <a:rPr lang="en-US" sz="1100" dirty="0" err="1"/>
              <a:t>recomendaciones</a:t>
            </a:r>
            <a:r>
              <a:rPr lang="en-US" sz="1100" dirty="0"/>
              <a:t> base de </a:t>
            </a:r>
            <a:r>
              <a:rPr lang="en-US" sz="1100" dirty="0" err="1"/>
              <a:t>recursos</a:t>
            </a:r>
            <a:r>
              <a:rPr lang="en-US" sz="1100" dirty="0"/>
              <a:t> de OpenShift:</a:t>
            </a:r>
          </a:p>
        </p:txBody>
      </p:sp>
      <p:sp>
        <p:nvSpPr>
          <p:cNvPr id="7" name="Google Shape;92;p17">
            <a:extLst>
              <a:ext uri="{FF2B5EF4-FFF2-40B4-BE49-F238E27FC236}">
                <a16:creationId xmlns:a16="http://schemas.microsoft.com/office/drawing/2014/main" id="{B81A1A5C-F203-4FAF-B64D-67C193E613E2}"/>
              </a:ext>
            </a:extLst>
          </p:cNvPr>
          <p:cNvSpPr txBox="1">
            <a:spLocks/>
          </p:cNvSpPr>
          <p:nvPr/>
        </p:nvSpPr>
        <p:spPr>
          <a:xfrm>
            <a:off x="159345" y="1105061"/>
            <a:ext cx="8664601"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a:t>La </a:t>
            </a:r>
            <a:r>
              <a:rPr lang="en-US" sz="1100" dirty="0" err="1"/>
              <a:t>siguiente</a:t>
            </a:r>
            <a:r>
              <a:rPr lang="en-US" sz="1100" dirty="0"/>
              <a:t> </a:t>
            </a:r>
            <a:r>
              <a:rPr lang="en-US" sz="1100" dirty="0" err="1"/>
              <a:t>tabla</a:t>
            </a:r>
            <a:r>
              <a:rPr lang="en-US" sz="1100" dirty="0"/>
              <a:t> </a:t>
            </a:r>
            <a:r>
              <a:rPr lang="en-US" sz="1100" dirty="0" err="1"/>
              <a:t>muestra</a:t>
            </a:r>
            <a:r>
              <a:rPr lang="en-US" sz="1100" dirty="0"/>
              <a:t> </a:t>
            </a:r>
            <a:r>
              <a:rPr lang="en-US" sz="1100" dirty="0" err="1"/>
              <a:t>unas</a:t>
            </a:r>
            <a:r>
              <a:rPr lang="en-US" sz="1100" dirty="0"/>
              <a:t> </a:t>
            </a:r>
            <a:r>
              <a:rPr lang="en-US" sz="1100" dirty="0" err="1"/>
              <a:t>recomendaciones</a:t>
            </a:r>
            <a:r>
              <a:rPr lang="en-US" sz="1100" dirty="0"/>
              <a:t> </a:t>
            </a:r>
            <a:r>
              <a:rPr lang="en-US" sz="1100" dirty="0" err="1"/>
              <a:t>generales</a:t>
            </a:r>
            <a:r>
              <a:rPr lang="en-US" sz="1100" dirty="0"/>
              <a:t> de </a:t>
            </a:r>
            <a:r>
              <a:rPr lang="en-US" sz="1100" dirty="0" err="1"/>
              <a:t>capacidad</a:t>
            </a:r>
            <a:r>
              <a:rPr lang="en-US" sz="1100" dirty="0"/>
              <a:t> para un </a:t>
            </a:r>
            <a:r>
              <a:rPr lang="en-US" sz="1100" dirty="0" err="1"/>
              <a:t>entorno</a:t>
            </a:r>
            <a:r>
              <a:rPr lang="en-US" sz="1100" dirty="0"/>
              <a:t> </a:t>
            </a:r>
            <a:r>
              <a:rPr lang="en-US" sz="1100" dirty="0" err="1"/>
              <a:t>productiv</a:t>
            </a:r>
            <a:r>
              <a:rPr lang="en-US" sz="1100" dirty="0"/>
              <a:t> de </a:t>
            </a:r>
            <a:r>
              <a:rPr lang="en-US" sz="1100" dirty="0" err="1"/>
              <a:t>tamaño</a:t>
            </a:r>
            <a:r>
              <a:rPr lang="en-US" sz="1100" dirty="0"/>
              <a:t> </a:t>
            </a:r>
            <a:r>
              <a:rPr lang="en-US" sz="1100" dirty="0" err="1"/>
              <a:t>pequeño</a:t>
            </a:r>
            <a:r>
              <a:rPr lang="en-US" sz="1100" dirty="0"/>
              <a:t> medio :</a:t>
            </a:r>
          </a:p>
        </p:txBody>
      </p:sp>
      <p:pic>
        <p:nvPicPr>
          <p:cNvPr id="3" name="Picture 2">
            <a:extLst>
              <a:ext uri="{FF2B5EF4-FFF2-40B4-BE49-F238E27FC236}">
                <a16:creationId xmlns:a16="http://schemas.microsoft.com/office/drawing/2014/main" id="{6B5B097D-D477-4A5C-BFAE-17BA29467195}"/>
              </a:ext>
            </a:extLst>
          </p:cNvPr>
          <p:cNvPicPr>
            <a:picLocks noChangeAspect="1"/>
          </p:cNvPicPr>
          <p:nvPr/>
        </p:nvPicPr>
        <p:blipFill>
          <a:blip r:embed="rId4"/>
          <a:stretch>
            <a:fillRect/>
          </a:stretch>
        </p:blipFill>
        <p:spPr>
          <a:xfrm>
            <a:off x="283227" y="1532268"/>
            <a:ext cx="8140844" cy="1883285"/>
          </a:xfrm>
          <a:prstGeom prst="rect">
            <a:avLst/>
          </a:prstGeom>
        </p:spPr>
      </p:pic>
      <p:sp>
        <p:nvSpPr>
          <p:cNvPr id="19" name="Google Shape;92;p17">
            <a:extLst>
              <a:ext uri="{FF2B5EF4-FFF2-40B4-BE49-F238E27FC236}">
                <a16:creationId xmlns:a16="http://schemas.microsoft.com/office/drawing/2014/main" id="{2875AC9F-3C53-4255-9AD9-50AC5234D915}"/>
              </a:ext>
            </a:extLst>
          </p:cNvPr>
          <p:cNvSpPr txBox="1">
            <a:spLocks/>
          </p:cNvSpPr>
          <p:nvPr/>
        </p:nvSpPr>
        <p:spPr>
          <a:xfrm>
            <a:off x="4192898" y="3453324"/>
            <a:ext cx="4369977" cy="443609"/>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a:t>La </a:t>
            </a:r>
            <a:r>
              <a:rPr lang="en-US" sz="1100" dirty="0" err="1"/>
              <a:t>recomendación</a:t>
            </a:r>
            <a:r>
              <a:rPr lang="en-US" sz="1100" dirty="0"/>
              <a:t> es </a:t>
            </a:r>
            <a:r>
              <a:rPr lang="en-US" sz="1100" dirty="0" err="1"/>
              <a:t>hacer</a:t>
            </a:r>
            <a:r>
              <a:rPr lang="en-US" sz="1100" dirty="0"/>
              <a:t> un </a:t>
            </a:r>
            <a:r>
              <a:rPr lang="en-US" sz="1100" dirty="0" err="1"/>
              <a:t>ejercicio</a:t>
            </a:r>
            <a:r>
              <a:rPr lang="en-US" sz="1100" dirty="0"/>
              <a:t> de </a:t>
            </a:r>
            <a:r>
              <a:rPr lang="en-US" sz="1100" dirty="0" err="1"/>
              <a:t>planificación</a:t>
            </a:r>
            <a:r>
              <a:rPr lang="en-US" sz="1100" dirty="0"/>
              <a:t> con la </a:t>
            </a:r>
            <a:r>
              <a:rPr lang="en-US" sz="1100" dirty="0" err="1"/>
              <a:t>calculadora</a:t>
            </a:r>
            <a:r>
              <a:rPr lang="en-US" sz="1100" dirty="0"/>
              <a:t> </a:t>
            </a:r>
            <a:r>
              <a:rPr lang="en-US" sz="1100" dirty="0" err="1"/>
              <a:t>tomando</a:t>
            </a:r>
            <a:r>
              <a:rPr lang="en-US" sz="1100" dirty="0"/>
              <a:t> </a:t>
            </a:r>
            <a:r>
              <a:rPr lang="en-US" sz="1100" dirty="0" err="1"/>
              <a:t>en</a:t>
            </a:r>
            <a:r>
              <a:rPr lang="en-US" sz="1100" dirty="0"/>
              <a:t> </a:t>
            </a:r>
            <a:r>
              <a:rPr lang="en-US" sz="1100" dirty="0" err="1"/>
              <a:t>cuenta</a:t>
            </a:r>
            <a:r>
              <a:rPr lang="en-US" sz="1100" dirty="0"/>
              <a:t> </a:t>
            </a:r>
            <a:r>
              <a:rPr lang="en-US" sz="1100" dirty="0" err="1"/>
              <a:t>el</a:t>
            </a:r>
            <a:r>
              <a:rPr lang="en-US" sz="1100" dirty="0"/>
              <a:t> </a:t>
            </a:r>
            <a:r>
              <a:rPr lang="en-US" sz="1100" dirty="0" err="1"/>
              <a:t>perfil</a:t>
            </a:r>
            <a:r>
              <a:rPr lang="en-US" sz="1100" dirty="0"/>
              <a:t> de las </a:t>
            </a:r>
            <a:r>
              <a:rPr lang="en-US" sz="1100" dirty="0" err="1"/>
              <a:t>aplicaciones</a:t>
            </a:r>
            <a:r>
              <a:rPr lang="en-US" sz="1100" dirty="0"/>
              <a:t>.</a:t>
            </a:r>
          </a:p>
        </p:txBody>
      </p:sp>
      <p:pic>
        <p:nvPicPr>
          <p:cNvPr id="15" name="Picture 14">
            <a:extLst>
              <a:ext uri="{FF2B5EF4-FFF2-40B4-BE49-F238E27FC236}">
                <a16:creationId xmlns:a16="http://schemas.microsoft.com/office/drawing/2014/main" id="{BB8763A6-168F-4A27-A997-777CD43E9368}"/>
              </a:ext>
            </a:extLst>
          </p:cNvPr>
          <p:cNvPicPr>
            <a:picLocks noChangeAspect="1"/>
          </p:cNvPicPr>
          <p:nvPr/>
        </p:nvPicPr>
        <p:blipFill>
          <a:blip r:embed="rId5"/>
          <a:stretch>
            <a:fillRect/>
          </a:stretch>
        </p:blipFill>
        <p:spPr>
          <a:xfrm>
            <a:off x="5563772" y="3866784"/>
            <a:ext cx="2482948" cy="1220840"/>
          </a:xfrm>
          <a:prstGeom prst="rect">
            <a:avLst/>
          </a:prstGeom>
        </p:spPr>
      </p:pic>
      <p:pic>
        <p:nvPicPr>
          <p:cNvPr id="21" name="IBM 8-bar logo" descr="IBM 8-bar logo, black">
            <a:extLst>
              <a:ext uri="{FF2B5EF4-FFF2-40B4-BE49-F238E27FC236}">
                <a16:creationId xmlns:a16="http://schemas.microsoft.com/office/drawing/2014/main" id="{4BE0CADE-D948-4E6F-BE8A-53A79FA66F15}"/>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8439014" y="4772421"/>
            <a:ext cx="599926" cy="239364"/>
          </a:xfrm>
          <a:prstGeom prst="rect">
            <a:avLst/>
          </a:prstGeom>
        </p:spPr>
      </p:pic>
      <p:cxnSp>
        <p:nvCxnSpPr>
          <p:cNvPr id="22" name="Straight Connector 21">
            <a:extLst>
              <a:ext uri="{FF2B5EF4-FFF2-40B4-BE49-F238E27FC236}">
                <a16:creationId xmlns:a16="http://schemas.microsoft.com/office/drawing/2014/main" id="{DF58A84C-D56C-476B-807D-1E7E97E22E11}"/>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2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B0A632D-8315-4159-8EC0-D83897D20565}"/>
              </a:ext>
            </a:extLst>
          </p:cNvPr>
          <p:cNvPicPr>
            <a:picLocks noChangeAspect="1"/>
          </p:cNvPicPr>
          <p:nvPr/>
        </p:nvPicPr>
        <p:blipFill>
          <a:blip r:embed="rId3"/>
          <a:stretch>
            <a:fillRect/>
          </a:stretch>
        </p:blipFill>
        <p:spPr>
          <a:xfrm>
            <a:off x="2694101" y="1163179"/>
            <a:ext cx="6264274" cy="3603196"/>
          </a:xfrm>
          <a:prstGeom prst="rect">
            <a:avLst/>
          </a:prstGeom>
        </p:spPr>
      </p:pic>
      <p:sp>
        <p:nvSpPr>
          <p:cNvPr id="13" name="Google Shape;168;p24">
            <a:extLst>
              <a:ext uri="{FF2B5EF4-FFF2-40B4-BE49-F238E27FC236}">
                <a16:creationId xmlns:a16="http://schemas.microsoft.com/office/drawing/2014/main" id="{3C0DEC19-B1D9-D94E-B7D3-554EFE8EAA4C}"/>
              </a:ext>
            </a:extLst>
          </p:cNvPr>
          <p:cNvSpPr txBox="1">
            <a:spLocks/>
          </p:cNvSpPr>
          <p:nvPr/>
        </p:nvSpPr>
        <p:spPr>
          <a:xfrm>
            <a:off x="191724" y="75368"/>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 sz="3200" b="1" dirty="0">
                <a:solidFill>
                  <a:schemeClr val="accent1"/>
                </a:solidFill>
                <a:latin typeface="IBM Plex Sans" panose="020B0503050203000203" pitchFamily="34" charset="0"/>
                <a:ea typeface="Inter-Regular"/>
                <a:sym typeface="Inter-Regular"/>
              </a:rPr>
              <a:t>Alta Disponibilidad &amp; DR</a:t>
            </a:r>
            <a:endParaRPr lang="en-US" sz="3200" b="1" dirty="0">
              <a:solidFill>
                <a:schemeClr val="accent1"/>
              </a:solidFill>
              <a:latin typeface="IBM Plex Sans" panose="020B0503050203000203" pitchFamily="34" charset="0"/>
              <a:ea typeface="Inter-Regular"/>
              <a:sym typeface="Inter-Regular"/>
            </a:endParaRPr>
          </a:p>
        </p:txBody>
      </p:sp>
      <p:pic>
        <p:nvPicPr>
          <p:cNvPr id="15" name="IBM 8-bar logo" descr="IBM 8-bar logo, black">
            <a:extLst>
              <a:ext uri="{FF2B5EF4-FFF2-40B4-BE49-F238E27FC236}">
                <a16:creationId xmlns:a16="http://schemas.microsoft.com/office/drawing/2014/main" id="{9990A6A6-A56C-A449-AA73-7E276BA9B5EE}"/>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sp>
        <p:nvSpPr>
          <p:cNvPr id="16" name="Marcador de pie de página 4">
            <a:extLst>
              <a:ext uri="{FF2B5EF4-FFF2-40B4-BE49-F238E27FC236}">
                <a16:creationId xmlns:a16="http://schemas.microsoft.com/office/drawing/2014/main" id="{06DAE763-B8AD-D84D-BCE7-FE293A236A30}"/>
              </a:ext>
            </a:extLst>
          </p:cNvPr>
          <p:cNvSpPr txBox="1">
            <a:spLocks/>
          </p:cNvSpPr>
          <p:nvPr/>
        </p:nvSpPr>
        <p:spPr>
          <a:xfrm>
            <a:off x="210312" y="4789536"/>
            <a:ext cx="5486313"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IBM Customer Success Manager SPGI / © 2021 IBM Corporation</a:t>
            </a:r>
          </a:p>
        </p:txBody>
      </p:sp>
      <p:sp>
        <p:nvSpPr>
          <p:cNvPr id="10" name="TextBox 9">
            <a:extLst>
              <a:ext uri="{FF2B5EF4-FFF2-40B4-BE49-F238E27FC236}">
                <a16:creationId xmlns:a16="http://schemas.microsoft.com/office/drawing/2014/main" id="{F3ABF39B-2854-4288-8F9D-DEB6C3BFD8BF}"/>
              </a:ext>
            </a:extLst>
          </p:cNvPr>
          <p:cNvSpPr txBox="1"/>
          <p:nvPr/>
        </p:nvSpPr>
        <p:spPr>
          <a:xfrm>
            <a:off x="159346" y="537977"/>
            <a:ext cx="7935468" cy="307777"/>
          </a:xfrm>
          <a:prstGeom prst="rect">
            <a:avLst/>
          </a:prstGeom>
          <a:noFill/>
        </p:spPr>
        <p:txBody>
          <a:bodyPr wrap="square">
            <a:spAutoFit/>
          </a:bodyPr>
          <a:lstStyle/>
          <a:p>
            <a:r>
              <a:rPr lang="es-ES" b="1" dirty="0"/>
              <a:t>Escenario Despliegue </a:t>
            </a:r>
            <a:r>
              <a:rPr lang="es-ES" b="1" dirty="0" err="1"/>
              <a:t>On</a:t>
            </a:r>
            <a:r>
              <a:rPr lang="es-ES" b="1" dirty="0"/>
              <a:t>-Premises (</a:t>
            </a:r>
            <a:r>
              <a:rPr lang="es-ES" b="1" dirty="0" err="1"/>
              <a:t>OpenShift</a:t>
            </a:r>
            <a:r>
              <a:rPr lang="es-ES" b="1" dirty="0"/>
              <a:t>)</a:t>
            </a:r>
            <a:endParaRPr lang="en-US" b="1" dirty="0"/>
          </a:p>
        </p:txBody>
      </p:sp>
      <p:sp>
        <p:nvSpPr>
          <p:cNvPr id="18" name="Arrow: Left-Right 17">
            <a:extLst>
              <a:ext uri="{FF2B5EF4-FFF2-40B4-BE49-F238E27FC236}">
                <a16:creationId xmlns:a16="http://schemas.microsoft.com/office/drawing/2014/main" id="{0A01DECF-0400-4E6B-AB8D-F488C86096DA}"/>
              </a:ext>
            </a:extLst>
          </p:cNvPr>
          <p:cNvSpPr/>
          <p:nvPr/>
        </p:nvSpPr>
        <p:spPr>
          <a:xfrm>
            <a:off x="2381114" y="3145001"/>
            <a:ext cx="773566" cy="247650"/>
          </a:xfrm>
          <a:prstGeom prst="lef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8" name="Picture 7" descr="Graphical user interface&#10;&#10;Description automatically generated">
            <a:extLst>
              <a:ext uri="{FF2B5EF4-FFF2-40B4-BE49-F238E27FC236}">
                <a16:creationId xmlns:a16="http://schemas.microsoft.com/office/drawing/2014/main" id="{D1828AD7-DA6A-445B-85E7-91CAD044E5E6}"/>
              </a:ext>
            </a:extLst>
          </p:cNvPr>
          <p:cNvPicPr>
            <a:picLocks noChangeAspect="1"/>
          </p:cNvPicPr>
          <p:nvPr/>
        </p:nvPicPr>
        <p:blipFill>
          <a:blip r:embed="rId5"/>
          <a:stretch>
            <a:fillRect/>
          </a:stretch>
        </p:blipFill>
        <p:spPr>
          <a:xfrm>
            <a:off x="341854" y="2916742"/>
            <a:ext cx="2139174" cy="1155536"/>
          </a:xfrm>
          <a:prstGeom prst="rect">
            <a:avLst/>
          </a:prstGeom>
        </p:spPr>
      </p:pic>
      <p:sp>
        <p:nvSpPr>
          <p:cNvPr id="20" name="TextBox 19">
            <a:extLst>
              <a:ext uri="{FF2B5EF4-FFF2-40B4-BE49-F238E27FC236}">
                <a16:creationId xmlns:a16="http://schemas.microsoft.com/office/drawing/2014/main" id="{6C374D45-FDED-4EC4-A4C5-FFDAAFD149F4}"/>
              </a:ext>
            </a:extLst>
          </p:cNvPr>
          <p:cNvSpPr txBox="1"/>
          <p:nvPr/>
        </p:nvSpPr>
        <p:spPr>
          <a:xfrm>
            <a:off x="191724" y="2593866"/>
            <a:ext cx="2289304" cy="276999"/>
          </a:xfrm>
          <a:prstGeom prst="rect">
            <a:avLst/>
          </a:prstGeom>
          <a:noFill/>
        </p:spPr>
        <p:txBody>
          <a:bodyPr wrap="square" rtlCol="0">
            <a:spAutoFit/>
          </a:bodyPr>
          <a:lstStyle/>
          <a:p>
            <a:pPr algn="ctr"/>
            <a:r>
              <a:rPr lang="es-ES" sz="1200" b="1" dirty="0"/>
              <a:t>Entorno QA / </a:t>
            </a:r>
            <a:r>
              <a:rPr lang="es-ES" sz="1200" b="1" dirty="0" err="1"/>
              <a:t>Testing</a:t>
            </a:r>
            <a:r>
              <a:rPr lang="es-ES" sz="1200" b="1" dirty="0"/>
              <a:t> /Dev</a:t>
            </a:r>
            <a:endParaRPr lang="en-US" sz="1200" b="1" dirty="0"/>
          </a:p>
        </p:txBody>
      </p:sp>
      <p:sp>
        <p:nvSpPr>
          <p:cNvPr id="21" name="TextBox 20">
            <a:extLst>
              <a:ext uri="{FF2B5EF4-FFF2-40B4-BE49-F238E27FC236}">
                <a16:creationId xmlns:a16="http://schemas.microsoft.com/office/drawing/2014/main" id="{C0AF299D-9EAE-4B29-B4AD-C31FCF358419}"/>
              </a:ext>
            </a:extLst>
          </p:cNvPr>
          <p:cNvSpPr txBox="1"/>
          <p:nvPr/>
        </p:nvSpPr>
        <p:spPr>
          <a:xfrm>
            <a:off x="3225040" y="1529642"/>
            <a:ext cx="2289304" cy="276999"/>
          </a:xfrm>
          <a:prstGeom prst="rect">
            <a:avLst/>
          </a:prstGeom>
          <a:noFill/>
        </p:spPr>
        <p:txBody>
          <a:bodyPr wrap="square" rtlCol="0">
            <a:spAutoFit/>
          </a:bodyPr>
          <a:lstStyle/>
          <a:p>
            <a:pPr algn="ctr"/>
            <a:r>
              <a:rPr lang="es-ES" sz="1200" b="1" dirty="0"/>
              <a:t>Entorno Productivo</a:t>
            </a:r>
            <a:endParaRPr lang="en-US" sz="1200" b="1" dirty="0"/>
          </a:p>
        </p:txBody>
      </p:sp>
      <p:sp>
        <p:nvSpPr>
          <p:cNvPr id="28" name="TextBox 27">
            <a:extLst>
              <a:ext uri="{FF2B5EF4-FFF2-40B4-BE49-F238E27FC236}">
                <a16:creationId xmlns:a16="http://schemas.microsoft.com/office/drawing/2014/main" id="{384F8385-7606-483F-8C4E-356408E5F6AE}"/>
              </a:ext>
            </a:extLst>
          </p:cNvPr>
          <p:cNvSpPr txBox="1"/>
          <p:nvPr/>
        </p:nvSpPr>
        <p:spPr>
          <a:xfrm>
            <a:off x="6314128" y="1542955"/>
            <a:ext cx="2289304" cy="276999"/>
          </a:xfrm>
          <a:prstGeom prst="rect">
            <a:avLst/>
          </a:prstGeom>
          <a:noFill/>
        </p:spPr>
        <p:txBody>
          <a:bodyPr wrap="square" rtlCol="0">
            <a:spAutoFit/>
          </a:bodyPr>
          <a:lstStyle/>
          <a:p>
            <a:pPr algn="ctr"/>
            <a:r>
              <a:rPr lang="es-ES" sz="1200" b="1" dirty="0"/>
              <a:t>Entorno </a:t>
            </a:r>
            <a:r>
              <a:rPr lang="es-ES" sz="1200" b="1" dirty="0" err="1"/>
              <a:t>Disaster</a:t>
            </a:r>
            <a:r>
              <a:rPr lang="es-ES" sz="1200" b="1" dirty="0"/>
              <a:t> </a:t>
            </a:r>
            <a:r>
              <a:rPr lang="es-ES" sz="1200" b="1" dirty="0" err="1"/>
              <a:t>Recovery</a:t>
            </a:r>
            <a:endParaRPr lang="en-US" sz="1200" b="1" dirty="0"/>
          </a:p>
        </p:txBody>
      </p:sp>
      <p:pic>
        <p:nvPicPr>
          <p:cNvPr id="32" name="Graphic 31" descr="Building with solid fill">
            <a:extLst>
              <a:ext uri="{FF2B5EF4-FFF2-40B4-BE49-F238E27FC236}">
                <a16:creationId xmlns:a16="http://schemas.microsoft.com/office/drawing/2014/main" id="{01FD422F-59CE-4B3B-B8E1-1729AF3091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8133" y="4151913"/>
            <a:ext cx="579314" cy="579314"/>
          </a:xfrm>
          <a:prstGeom prst="rect">
            <a:avLst/>
          </a:prstGeom>
        </p:spPr>
      </p:pic>
      <p:pic>
        <p:nvPicPr>
          <p:cNvPr id="34" name="Graphic 33" descr="User with solid fill">
            <a:extLst>
              <a:ext uri="{FF2B5EF4-FFF2-40B4-BE49-F238E27FC236}">
                <a16:creationId xmlns:a16="http://schemas.microsoft.com/office/drawing/2014/main" id="{3C3090BC-0A58-40E2-96B0-8540F19EAF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2300" y="455442"/>
            <a:ext cx="369218" cy="369218"/>
          </a:xfrm>
          <a:prstGeom prst="rect">
            <a:avLst/>
          </a:prstGeom>
        </p:spPr>
      </p:pic>
      <p:sp>
        <p:nvSpPr>
          <p:cNvPr id="35" name="TextBox 34">
            <a:extLst>
              <a:ext uri="{FF2B5EF4-FFF2-40B4-BE49-F238E27FC236}">
                <a16:creationId xmlns:a16="http://schemas.microsoft.com/office/drawing/2014/main" id="{E97C3F16-B240-4C2D-9F1D-95B1550EC6C9}"/>
              </a:ext>
            </a:extLst>
          </p:cNvPr>
          <p:cNvSpPr txBox="1"/>
          <p:nvPr/>
        </p:nvSpPr>
        <p:spPr>
          <a:xfrm>
            <a:off x="849433" y="4367967"/>
            <a:ext cx="2026544" cy="261610"/>
          </a:xfrm>
          <a:prstGeom prst="rect">
            <a:avLst/>
          </a:prstGeom>
          <a:noFill/>
        </p:spPr>
        <p:txBody>
          <a:bodyPr wrap="square" rtlCol="0">
            <a:spAutoFit/>
          </a:bodyPr>
          <a:lstStyle/>
          <a:p>
            <a:r>
              <a:rPr lang="es-ES" sz="1100" b="1" dirty="0"/>
              <a:t>CPD </a:t>
            </a:r>
            <a:r>
              <a:rPr lang="es-ES" sz="1100" b="1" dirty="0" err="1"/>
              <a:t>Julian</a:t>
            </a:r>
            <a:r>
              <a:rPr lang="es-ES" sz="1100" b="1" dirty="0"/>
              <a:t> Camarillo</a:t>
            </a:r>
            <a:endParaRPr lang="en-US" b="1" dirty="0"/>
          </a:p>
        </p:txBody>
      </p:sp>
      <p:pic>
        <p:nvPicPr>
          <p:cNvPr id="36" name="Graphic 35" descr="User with solid fill">
            <a:extLst>
              <a:ext uri="{FF2B5EF4-FFF2-40B4-BE49-F238E27FC236}">
                <a16:creationId xmlns:a16="http://schemas.microsoft.com/office/drawing/2014/main" id="{A80303BE-2FF8-4C61-8D2C-0C1E1B0780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69794" y="464220"/>
            <a:ext cx="369218" cy="369218"/>
          </a:xfrm>
          <a:prstGeom prst="rect">
            <a:avLst/>
          </a:prstGeom>
        </p:spPr>
      </p:pic>
      <p:pic>
        <p:nvPicPr>
          <p:cNvPr id="37" name="Graphic 36" descr="User with solid fill">
            <a:extLst>
              <a:ext uri="{FF2B5EF4-FFF2-40B4-BE49-F238E27FC236}">
                <a16:creationId xmlns:a16="http://schemas.microsoft.com/office/drawing/2014/main" id="{74E8D777-E1B3-4704-9559-ECA3F37AF9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8322" y="452003"/>
            <a:ext cx="369218" cy="369218"/>
          </a:xfrm>
          <a:prstGeom prst="rect">
            <a:avLst/>
          </a:prstGeom>
        </p:spPr>
      </p:pic>
      <p:pic>
        <p:nvPicPr>
          <p:cNvPr id="41" name="Graphic 40" descr="User with solid fill">
            <a:extLst>
              <a:ext uri="{FF2B5EF4-FFF2-40B4-BE49-F238E27FC236}">
                <a16:creationId xmlns:a16="http://schemas.microsoft.com/office/drawing/2014/main" id="{24E77FE2-2FE0-4244-A9D3-8ACDD95C17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8254" y="464228"/>
            <a:ext cx="369218" cy="369218"/>
          </a:xfrm>
          <a:prstGeom prst="rect">
            <a:avLst/>
          </a:prstGeom>
        </p:spPr>
      </p:pic>
      <p:pic>
        <p:nvPicPr>
          <p:cNvPr id="42" name="Graphic 41" descr="User with solid fill">
            <a:extLst>
              <a:ext uri="{FF2B5EF4-FFF2-40B4-BE49-F238E27FC236}">
                <a16:creationId xmlns:a16="http://schemas.microsoft.com/office/drawing/2014/main" id="{2E39BC22-8B71-474B-A9CE-B576931B82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3772" y="455450"/>
            <a:ext cx="369218" cy="369218"/>
          </a:xfrm>
          <a:prstGeom prst="rect">
            <a:avLst/>
          </a:prstGeom>
        </p:spPr>
      </p:pic>
      <p:sp>
        <p:nvSpPr>
          <p:cNvPr id="44" name="TextBox 43">
            <a:extLst>
              <a:ext uri="{FF2B5EF4-FFF2-40B4-BE49-F238E27FC236}">
                <a16:creationId xmlns:a16="http://schemas.microsoft.com/office/drawing/2014/main" id="{5FA6111C-C4E7-4933-BB87-18599BBEC8BC}"/>
              </a:ext>
            </a:extLst>
          </p:cNvPr>
          <p:cNvSpPr txBox="1"/>
          <p:nvPr/>
        </p:nvSpPr>
        <p:spPr>
          <a:xfrm>
            <a:off x="6160327" y="799114"/>
            <a:ext cx="1000128" cy="307777"/>
          </a:xfrm>
          <a:prstGeom prst="rect">
            <a:avLst/>
          </a:prstGeom>
          <a:noFill/>
        </p:spPr>
        <p:txBody>
          <a:bodyPr wrap="square" rtlCol="0">
            <a:spAutoFit/>
          </a:bodyPr>
          <a:lstStyle/>
          <a:p>
            <a:pPr algn="ctr"/>
            <a:r>
              <a:rPr lang="es-ES" b="1" dirty="0"/>
              <a:t>Usuarios</a:t>
            </a:r>
            <a:endParaRPr lang="en-US" b="1" dirty="0"/>
          </a:p>
        </p:txBody>
      </p:sp>
      <p:cxnSp>
        <p:nvCxnSpPr>
          <p:cNvPr id="46" name="Straight Arrow Connector 45">
            <a:extLst>
              <a:ext uri="{FF2B5EF4-FFF2-40B4-BE49-F238E27FC236}">
                <a16:creationId xmlns:a16="http://schemas.microsoft.com/office/drawing/2014/main" id="{5FA0573C-98EE-429A-936C-CF3448289B4B}"/>
              </a:ext>
            </a:extLst>
          </p:cNvPr>
          <p:cNvCxnSpPr>
            <a:cxnSpLocks/>
            <a:stCxn id="44" idx="2"/>
          </p:cNvCxnSpPr>
          <p:nvPr/>
        </p:nvCxnSpPr>
        <p:spPr>
          <a:xfrm flipH="1">
            <a:off x="5969795" y="1106891"/>
            <a:ext cx="690596" cy="12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Building with solid fill">
            <a:extLst>
              <a:ext uri="{FF2B5EF4-FFF2-40B4-BE49-F238E27FC236}">
                <a16:creationId xmlns:a16="http://schemas.microsoft.com/office/drawing/2014/main" id="{C78AB439-7228-4E88-8742-78EA5CFFB4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621" y="854649"/>
            <a:ext cx="579314" cy="579314"/>
          </a:xfrm>
          <a:prstGeom prst="rect">
            <a:avLst/>
          </a:prstGeom>
        </p:spPr>
      </p:pic>
      <p:sp>
        <p:nvSpPr>
          <p:cNvPr id="45" name="TextBox 44">
            <a:extLst>
              <a:ext uri="{FF2B5EF4-FFF2-40B4-BE49-F238E27FC236}">
                <a16:creationId xmlns:a16="http://schemas.microsoft.com/office/drawing/2014/main" id="{5496D58E-1E26-46C3-9226-868B455257A3}"/>
              </a:ext>
            </a:extLst>
          </p:cNvPr>
          <p:cNvSpPr txBox="1"/>
          <p:nvPr/>
        </p:nvSpPr>
        <p:spPr>
          <a:xfrm>
            <a:off x="7821210" y="1039809"/>
            <a:ext cx="1219083" cy="261610"/>
          </a:xfrm>
          <a:prstGeom prst="rect">
            <a:avLst/>
          </a:prstGeom>
          <a:noFill/>
        </p:spPr>
        <p:txBody>
          <a:bodyPr wrap="square" rtlCol="0">
            <a:spAutoFit/>
          </a:bodyPr>
          <a:lstStyle/>
          <a:p>
            <a:r>
              <a:rPr lang="es-ES" sz="1100" b="1" dirty="0"/>
              <a:t>CPD Madrid DR</a:t>
            </a:r>
            <a:endParaRPr lang="en-US" b="1" dirty="0"/>
          </a:p>
        </p:txBody>
      </p:sp>
      <p:sp>
        <p:nvSpPr>
          <p:cNvPr id="49" name="Arrow: Left-Right 48">
            <a:extLst>
              <a:ext uri="{FF2B5EF4-FFF2-40B4-BE49-F238E27FC236}">
                <a16:creationId xmlns:a16="http://schemas.microsoft.com/office/drawing/2014/main" id="{A7B82C60-7F0F-41A5-9CFD-5D234CC019B6}"/>
              </a:ext>
            </a:extLst>
          </p:cNvPr>
          <p:cNvSpPr/>
          <p:nvPr/>
        </p:nvSpPr>
        <p:spPr>
          <a:xfrm>
            <a:off x="5494458" y="4461907"/>
            <a:ext cx="1294961" cy="247650"/>
          </a:xfrm>
          <a:prstGeom prst="leftRightArrow">
            <a:avLst/>
          </a:prstGeom>
          <a:solidFill>
            <a:schemeClr val="accent6"/>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3" name="TextBox 52">
            <a:extLst>
              <a:ext uri="{FF2B5EF4-FFF2-40B4-BE49-F238E27FC236}">
                <a16:creationId xmlns:a16="http://schemas.microsoft.com/office/drawing/2014/main" id="{38492DC3-8D19-4AD2-A72A-594CB3FB965D}"/>
              </a:ext>
            </a:extLst>
          </p:cNvPr>
          <p:cNvSpPr txBox="1"/>
          <p:nvPr/>
        </p:nvSpPr>
        <p:spPr>
          <a:xfrm>
            <a:off x="101725" y="1629323"/>
            <a:ext cx="2446108" cy="769441"/>
          </a:xfrm>
          <a:prstGeom prst="rect">
            <a:avLst/>
          </a:prstGeom>
          <a:noFill/>
        </p:spPr>
        <p:txBody>
          <a:bodyPr wrap="square" rtlCol="0">
            <a:spAutoFit/>
          </a:bodyPr>
          <a:lstStyle/>
          <a:p>
            <a:pPr marL="171450" indent="-171450">
              <a:buFont typeface="Wingdings" panose="05000000000000000000" pitchFamily="2" charset="2"/>
              <a:buChar char="ü"/>
            </a:pPr>
            <a:r>
              <a:rPr lang="es-ES" sz="1100" b="1" dirty="0"/>
              <a:t>En escenario tenemos toda la infraestructura desplegada en las instalaciones y centros de datos de OCASO</a:t>
            </a:r>
            <a:endParaRPr lang="en-US" sz="1100" b="1" dirty="0"/>
          </a:p>
        </p:txBody>
      </p:sp>
      <p:sp>
        <p:nvSpPr>
          <p:cNvPr id="54" name="Rectangle 53">
            <a:extLst>
              <a:ext uri="{FF2B5EF4-FFF2-40B4-BE49-F238E27FC236}">
                <a16:creationId xmlns:a16="http://schemas.microsoft.com/office/drawing/2014/main" id="{C308B8B8-81FA-40D6-ACA7-168A63CDA44A}"/>
              </a:ext>
            </a:extLst>
          </p:cNvPr>
          <p:cNvSpPr/>
          <p:nvPr/>
        </p:nvSpPr>
        <p:spPr>
          <a:xfrm>
            <a:off x="105060" y="1529642"/>
            <a:ext cx="5693760" cy="3284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5" name="Rectangle 54">
            <a:extLst>
              <a:ext uri="{FF2B5EF4-FFF2-40B4-BE49-F238E27FC236}">
                <a16:creationId xmlns:a16="http://schemas.microsoft.com/office/drawing/2014/main" id="{094107A0-29D8-4D45-905D-1CF1094C7A57}"/>
              </a:ext>
            </a:extLst>
          </p:cNvPr>
          <p:cNvSpPr/>
          <p:nvPr/>
        </p:nvSpPr>
        <p:spPr>
          <a:xfrm>
            <a:off x="5885484" y="1529642"/>
            <a:ext cx="3139569" cy="3284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40" name="TextBox 39">
            <a:extLst>
              <a:ext uri="{FF2B5EF4-FFF2-40B4-BE49-F238E27FC236}">
                <a16:creationId xmlns:a16="http://schemas.microsoft.com/office/drawing/2014/main" id="{CBD844FC-E34C-4C88-8C56-276D7ED4BD58}"/>
              </a:ext>
            </a:extLst>
          </p:cNvPr>
          <p:cNvSpPr txBox="1"/>
          <p:nvPr/>
        </p:nvSpPr>
        <p:spPr>
          <a:xfrm>
            <a:off x="1423674" y="827516"/>
            <a:ext cx="3872364" cy="600164"/>
          </a:xfrm>
          <a:prstGeom prst="rect">
            <a:avLst/>
          </a:prstGeom>
          <a:noFill/>
        </p:spPr>
        <p:txBody>
          <a:bodyPr wrap="square" rtlCol="0">
            <a:spAutoFit/>
          </a:bodyPr>
          <a:lstStyle/>
          <a:p>
            <a:r>
              <a:rPr lang="es-ES" sz="1100" b="1" dirty="0">
                <a:solidFill>
                  <a:srgbClr val="FF0000"/>
                </a:solidFill>
              </a:rPr>
              <a:t> * Arquitectura base </a:t>
            </a:r>
            <a:r>
              <a:rPr lang="es-ES" sz="1100" b="1" dirty="0" err="1">
                <a:solidFill>
                  <a:srgbClr val="FF0000"/>
                </a:solidFill>
              </a:rPr>
              <a:t>OpenShift</a:t>
            </a:r>
            <a:r>
              <a:rPr lang="es-ES" sz="1100" b="1" dirty="0">
                <a:solidFill>
                  <a:srgbClr val="FF0000"/>
                </a:solidFill>
              </a:rPr>
              <a:t> sin hacer el </a:t>
            </a:r>
            <a:r>
              <a:rPr lang="es-ES" sz="1100" b="1" dirty="0" err="1">
                <a:solidFill>
                  <a:srgbClr val="FF0000"/>
                </a:solidFill>
              </a:rPr>
              <a:t>sizing</a:t>
            </a:r>
            <a:r>
              <a:rPr lang="es-ES" sz="1100" b="1" dirty="0">
                <a:solidFill>
                  <a:srgbClr val="FF0000"/>
                </a:solidFill>
              </a:rPr>
              <a:t> o estudio de capacidad de los nodos. Esto dependerá de los servicios incluidos en el clúster</a:t>
            </a:r>
            <a:endParaRPr lang="en-US" sz="1100" b="1" dirty="0">
              <a:solidFill>
                <a:srgbClr val="FF0000"/>
              </a:solidFill>
            </a:endParaRPr>
          </a:p>
        </p:txBody>
      </p:sp>
      <p:pic>
        <p:nvPicPr>
          <p:cNvPr id="33" name="Picture 2">
            <a:extLst>
              <a:ext uri="{FF2B5EF4-FFF2-40B4-BE49-F238E27FC236}">
                <a16:creationId xmlns:a16="http://schemas.microsoft.com/office/drawing/2014/main" id="{5A802671-BE30-4864-8937-94DBB6EA48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061" y="682439"/>
            <a:ext cx="1138232" cy="78692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Logo&#10;&#10;Description automatically generated">
            <a:extLst>
              <a:ext uri="{FF2B5EF4-FFF2-40B4-BE49-F238E27FC236}">
                <a16:creationId xmlns:a16="http://schemas.microsoft.com/office/drawing/2014/main" id="{253AE94A-BFD4-4822-8948-258366FAA8F8}"/>
              </a:ext>
            </a:extLst>
          </p:cNvPr>
          <p:cNvPicPr>
            <a:picLocks noChangeAspect="1"/>
          </p:cNvPicPr>
          <p:nvPr/>
        </p:nvPicPr>
        <p:blipFill>
          <a:blip r:embed="rId11"/>
          <a:stretch>
            <a:fillRect/>
          </a:stretch>
        </p:blipFill>
        <p:spPr>
          <a:xfrm>
            <a:off x="8236376" y="141800"/>
            <a:ext cx="652998" cy="455908"/>
          </a:xfrm>
          <a:prstGeom prst="rect">
            <a:avLst/>
          </a:prstGeom>
        </p:spPr>
      </p:pic>
    </p:spTree>
    <p:extLst>
      <p:ext uri="{BB962C8B-B14F-4D97-AF65-F5344CB8AC3E}">
        <p14:creationId xmlns:p14="http://schemas.microsoft.com/office/powerpoint/2010/main" val="402355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40" name="Picture 39">
            <a:extLst>
              <a:ext uri="{FF2B5EF4-FFF2-40B4-BE49-F238E27FC236}">
                <a16:creationId xmlns:a16="http://schemas.microsoft.com/office/drawing/2014/main" id="{6CB7CEA1-CECF-4C62-B576-88B2DBF91A53}"/>
              </a:ext>
            </a:extLst>
          </p:cNvPr>
          <p:cNvPicPr>
            <a:picLocks noChangeAspect="1"/>
          </p:cNvPicPr>
          <p:nvPr/>
        </p:nvPicPr>
        <p:blipFill>
          <a:blip r:embed="rId3"/>
          <a:stretch>
            <a:fillRect/>
          </a:stretch>
        </p:blipFill>
        <p:spPr>
          <a:xfrm>
            <a:off x="5351224" y="912439"/>
            <a:ext cx="831153" cy="641020"/>
          </a:xfrm>
          <a:prstGeom prst="rect">
            <a:avLst/>
          </a:prstGeom>
        </p:spPr>
      </p:pic>
      <p:pic>
        <p:nvPicPr>
          <p:cNvPr id="15" name="IBM 8-bar logo" descr="IBM 8-bar logo, black">
            <a:extLst>
              <a:ext uri="{FF2B5EF4-FFF2-40B4-BE49-F238E27FC236}">
                <a16:creationId xmlns:a16="http://schemas.microsoft.com/office/drawing/2014/main" id="{9990A6A6-A56C-A449-AA73-7E276BA9B5EE}"/>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sp>
        <p:nvSpPr>
          <p:cNvPr id="16" name="Marcador de pie de página 4">
            <a:extLst>
              <a:ext uri="{FF2B5EF4-FFF2-40B4-BE49-F238E27FC236}">
                <a16:creationId xmlns:a16="http://schemas.microsoft.com/office/drawing/2014/main" id="{06DAE763-B8AD-D84D-BCE7-FE293A236A30}"/>
              </a:ext>
            </a:extLst>
          </p:cNvPr>
          <p:cNvSpPr txBox="1">
            <a:spLocks/>
          </p:cNvSpPr>
          <p:nvPr/>
        </p:nvSpPr>
        <p:spPr>
          <a:xfrm>
            <a:off x="210312" y="4789536"/>
            <a:ext cx="5486313"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IBM Customer Success Manager SPGI / © 2021 IBM Corporation</a:t>
            </a:r>
          </a:p>
        </p:txBody>
      </p:sp>
      <p:sp>
        <p:nvSpPr>
          <p:cNvPr id="10" name="TextBox 9">
            <a:extLst>
              <a:ext uri="{FF2B5EF4-FFF2-40B4-BE49-F238E27FC236}">
                <a16:creationId xmlns:a16="http://schemas.microsoft.com/office/drawing/2014/main" id="{F3ABF39B-2854-4288-8F9D-DEB6C3BFD8BF}"/>
              </a:ext>
            </a:extLst>
          </p:cNvPr>
          <p:cNvSpPr txBox="1"/>
          <p:nvPr/>
        </p:nvSpPr>
        <p:spPr>
          <a:xfrm>
            <a:off x="99932" y="590875"/>
            <a:ext cx="4690000" cy="307777"/>
          </a:xfrm>
          <a:prstGeom prst="rect">
            <a:avLst/>
          </a:prstGeom>
          <a:noFill/>
        </p:spPr>
        <p:txBody>
          <a:bodyPr wrap="square">
            <a:spAutoFit/>
          </a:bodyPr>
          <a:lstStyle/>
          <a:p>
            <a:r>
              <a:rPr lang="es-ES" b="1" dirty="0">
                <a:latin typeface="IBM Plex Sans Text" panose="020B0503050203000203" pitchFamily="34" charset="0"/>
              </a:rPr>
              <a:t>Escenario Desbordamiento Cloud Híbrido (</a:t>
            </a:r>
            <a:r>
              <a:rPr lang="es-ES" b="1" dirty="0" err="1">
                <a:latin typeface="IBM Plex Sans Text" panose="020B0503050203000203" pitchFamily="34" charset="0"/>
              </a:rPr>
              <a:t>OpenShift</a:t>
            </a:r>
            <a:r>
              <a:rPr lang="es-ES" b="1" dirty="0">
                <a:latin typeface="IBM Plex Sans Text" panose="020B0503050203000203" pitchFamily="34" charset="0"/>
              </a:rPr>
              <a:t>)</a:t>
            </a:r>
            <a:endParaRPr lang="en-US" b="1" dirty="0"/>
          </a:p>
        </p:txBody>
      </p:sp>
      <p:pic>
        <p:nvPicPr>
          <p:cNvPr id="4" name="Picture 3" descr="Icon&#10;&#10;Description automatically generated">
            <a:extLst>
              <a:ext uri="{FF2B5EF4-FFF2-40B4-BE49-F238E27FC236}">
                <a16:creationId xmlns:a16="http://schemas.microsoft.com/office/drawing/2014/main" id="{69C7BBE0-C7AD-4D41-908D-FB34B5554FF7}"/>
              </a:ext>
            </a:extLst>
          </p:cNvPr>
          <p:cNvPicPr>
            <a:picLocks noChangeAspect="1"/>
          </p:cNvPicPr>
          <p:nvPr/>
        </p:nvPicPr>
        <p:blipFill>
          <a:blip r:embed="rId5"/>
          <a:stretch>
            <a:fillRect/>
          </a:stretch>
        </p:blipFill>
        <p:spPr>
          <a:xfrm>
            <a:off x="7147815" y="4231061"/>
            <a:ext cx="1019627" cy="556844"/>
          </a:xfrm>
          <a:prstGeom prst="rect">
            <a:avLst/>
          </a:prstGeom>
        </p:spPr>
      </p:pic>
      <p:sp>
        <p:nvSpPr>
          <p:cNvPr id="18" name="Arrow: Left-Right 17">
            <a:extLst>
              <a:ext uri="{FF2B5EF4-FFF2-40B4-BE49-F238E27FC236}">
                <a16:creationId xmlns:a16="http://schemas.microsoft.com/office/drawing/2014/main" id="{0A01DECF-0400-4E6B-AB8D-F488C86096DA}"/>
              </a:ext>
            </a:extLst>
          </p:cNvPr>
          <p:cNvSpPr/>
          <p:nvPr/>
        </p:nvSpPr>
        <p:spPr>
          <a:xfrm>
            <a:off x="2472554" y="3145001"/>
            <a:ext cx="773566" cy="247650"/>
          </a:xfrm>
          <a:prstGeom prst="lef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8" name="Picture 7" descr="Graphical user interface&#10;&#10;Description automatically generated">
            <a:extLst>
              <a:ext uri="{FF2B5EF4-FFF2-40B4-BE49-F238E27FC236}">
                <a16:creationId xmlns:a16="http://schemas.microsoft.com/office/drawing/2014/main" id="{D1828AD7-DA6A-445B-85E7-91CAD044E5E6}"/>
              </a:ext>
            </a:extLst>
          </p:cNvPr>
          <p:cNvPicPr>
            <a:picLocks noChangeAspect="1"/>
          </p:cNvPicPr>
          <p:nvPr/>
        </p:nvPicPr>
        <p:blipFill>
          <a:blip r:embed="rId6"/>
          <a:stretch>
            <a:fillRect/>
          </a:stretch>
        </p:blipFill>
        <p:spPr>
          <a:xfrm>
            <a:off x="341854" y="2916742"/>
            <a:ext cx="2139174" cy="1155536"/>
          </a:xfrm>
          <a:prstGeom prst="rect">
            <a:avLst/>
          </a:prstGeom>
        </p:spPr>
      </p:pic>
      <p:sp>
        <p:nvSpPr>
          <p:cNvPr id="20" name="TextBox 19">
            <a:extLst>
              <a:ext uri="{FF2B5EF4-FFF2-40B4-BE49-F238E27FC236}">
                <a16:creationId xmlns:a16="http://schemas.microsoft.com/office/drawing/2014/main" id="{6C374D45-FDED-4EC4-A4C5-FFDAAFD149F4}"/>
              </a:ext>
            </a:extLst>
          </p:cNvPr>
          <p:cNvSpPr txBox="1"/>
          <p:nvPr/>
        </p:nvSpPr>
        <p:spPr>
          <a:xfrm>
            <a:off x="191724" y="2593866"/>
            <a:ext cx="2289304" cy="276999"/>
          </a:xfrm>
          <a:prstGeom prst="rect">
            <a:avLst/>
          </a:prstGeom>
          <a:noFill/>
        </p:spPr>
        <p:txBody>
          <a:bodyPr wrap="square" rtlCol="0">
            <a:spAutoFit/>
          </a:bodyPr>
          <a:lstStyle/>
          <a:p>
            <a:pPr algn="ctr"/>
            <a:r>
              <a:rPr lang="es-ES" sz="1200" b="1" dirty="0"/>
              <a:t>Entorno QA / </a:t>
            </a:r>
            <a:r>
              <a:rPr lang="es-ES" sz="1200" b="1" dirty="0" err="1"/>
              <a:t>Testing</a:t>
            </a:r>
            <a:r>
              <a:rPr lang="es-ES" sz="1200" b="1" dirty="0"/>
              <a:t> /Dev</a:t>
            </a:r>
            <a:endParaRPr lang="en-US" sz="1200" b="1" dirty="0"/>
          </a:p>
        </p:txBody>
      </p:sp>
      <p:sp>
        <p:nvSpPr>
          <p:cNvPr id="21" name="TextBox 20">
            <a:extLst>
              <a:ext uri="{FF2B5EF4-FFF2-40B4-BE49-F238E27FC236}">
                <a16:creationId xmlns:a16="http://schemas.microsoft.com/office/drawing/2014/main" id="{C0AF299D-9EAE-4B29-B4AD-C31FCF358419}"/>
              </a:ext>
            </a:extLst>
          </p:cNvPr>
          <p:cNvSpPr txBox="1"/>
          <p:nvPr/>
        </p:nvSpPr>
        <p:spPr>
          <a:xfrm>
            <a:off x="3266128" y="1572637"/>
            <a:ext cx="2289304" cy="276999"/>
          </a:xfrm>
          <a:prstGeom prst="rect">
            <a:avLst/>
          </a:prstGeom>
          <a:noFill/>
        </p:spPr>
        <p:txBody>
          <a:bodyPr wrap="square" rtlCol="0">
            <a:spAutoFit/>
          </a:bodyPr>
          <a:lstStyle/>
          <a:p>
            <a:pPr algn="ctr"/>
            <a:r>
              <a:rPr lang="es-ES" sz="1200" b="1" dirty="0"/>
              <a:t>Entorno Productivo / DR</a:t>
            </a:r>
            <a:endParaRPr lang="en-US" sz="1200" b="1" dirty="0"/>
          </a:p>
        </p:txBody>
      </p:sp>
      <p:sp>
        <p:nvSpPr>
          <p:cNvPr id="22" name="Rectangle 21">
            <a:extLst>
              <a:ext uri="{FF2B5EF4-FFF2-40B4-BE49-F238E27FC236}">
                <a16:creationId xmlns:a16="http://schemas.microsoft.com/office/drawing/2014/main" id="{3A2FDED8-681D-4D47-9A35-31896C4BAED5}"/>
              </a:ext>
            </a:extLst>
          </p:cNvPr>
          <p:cNvSpPr/>
          <p:nvPr/>
        </p:nvSpPr>
        <p:spPr>
          <a:xfrm>
            <a:off x="159346" y="1542157"/>
            <a:ext cx="5502766" cy="2610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23" name="TextBox 22">
            <a:extLst>
              <a:ext uri="{FF2B5EF4-FFF2-40B4-BE49-F238E27FC236}">
                <a16:creationId xmlns:a16="http://schemas.microsoft.com/office/drawing/2014/main" id="{91C8B02C-B157-46D9-B991-67485C1CE480}"/>
              </a:ext>
            </a:extLst>
          </p:cNvPr>
          <p:cNvSpPr txBox="1"/>
          <p:nvPr/>
        </p:nvSpPr>
        <p:spPr>
          <a:xfrm>
            <a:off x="540568" y="1550649"/>
            <a:ext cx="1261767" cy="261610"/>
          </a:xfrm>
          <a:prstGeom prst="rect">
            <a:avLst/>
          </a:prstGeom>
          <a:noFill/>
        </p:spPr>
        <p:txBody>
          <a:bodyPr wrap="square" rtlCol="0">
            <a:spAutoFit/>
          </a:bodyPr>
          <a:lstStyle/>
          <a:p>
            <a:r>
              <a:rPr lang="es-ES" sz="1100" dirty="0"/>
              <a:t>IBM Cloud VPC</a:t>
            </a:r>
            <a:endParaRPr lang="en-US" dirty="0"/>
          </a:p>
        </p:txBody>
      </p:sp>
      <p:pic>
        <p:nvPicPr>
          <p:cNvPr id="26" name="Picture 25" descr="Graphical user interface&#10;&#10;Description automatically generated">
            <a:extLst>
              <a:ext uri="{FF2B5EF4-FFF2-40B4-BE49-F238E27FC236}">
                <a16:creationId xmlns:a16="http://schemas.microsoft.com/office/drawing/2014/main" id="{D79DFF18-8E20-4A4F-B718-6304BE1075F5}"/>
              </a:ext>
            </a:extLst>
          </p:cNvPr>
          <p:cNvPicPr>
            <a:picLocks noChangeAspect="1"/>
          </p:cNvPicPr>
          <p:nvPr/>
        </p:nvPicPr>
        <p:blipFill>
          <a:blip r:embed="rId7"/>
          <a:stretch>
            <a:fillRect/>
          </a:stretch>
        </p:blipFill>
        <p:spPr>
          <a:xfrm>
            <a:off x="5969794" y="1839154"/>
            <a:ext cx="2816068" cy="2191672"/>
          </a:xfrm>
          <a:prstGeom prst="rect">
            <a:avLst/>
          </a:prstGeom>
          <a:solidFill>
            <a:schemeClr val="bg1"/>
          </a:solidFill>
        </p:spPr>
      </p:pic>
      <p:sp>
        <p:nvSpPr>
          <p:cNvPr id="27" name="Rectangle 26">
            <a:extLst>
              <a:ext uri="{FF2B5EF4-FFF2-40B4-BE49-F238E27FC236}">
                <a16:creationId xmlns:a16="http://schemas.microsoft.com/office/drawing/2014/main" id="{FB8534BC-4485-48FD-B8D1-38D5E9398DA9}"/>
              </a:ext>
            </a:extLst>
          </p:cNvPr>
          <p:cNvSpPr/>
          <p:nvPr/>
        </p:nvSpPr>
        <p:spPr>
          <a:xfrm>
            <a:off x="5844620" y="1539240"/>
            <a:ext cx="3060060" cy="261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28" name="TextBox 27">
            <a:extLst>
              <a:ext uri="{FF2B5EF4-FFF2-40B4-BE49-F238E27FC236}">
                <a16:creationId xmlns:a16="http://schemas.microsoft.com/office/drawing/2014/main" id="{384F8385-7606-483F-8C4E-356408E5F6AE}"/>
              </a:ext>
            </a:extLst>
          </p:cNvPr>
          <p:cNvSpPr txBox="1"/>
          <p:nvPr/>
        </p:nvSpPr>
        <p:spPr>
          <a:xfrm>
            <a:off x="6314128" y="1542955"/>
            <a:ext cx="2289304" cy="276999"/>
          </a:xfrm>
          <a:prstGeom prst="rect">
            <a:avLst/>
          </a:prstGeom>
          <a:noFill/>
        </p:spPr>
        <p:txBody>
          <a:bodyPr wrap="square" rtlCol="0">
            <a:spAutoFit/>
          </a:bodyPr>
          <a:lstStyle/>
          <a:p>
            <a:pPr algn="ctr"/>
            <a:r>
              <a:rPr lang="es-ES" sz="1200" b="1" dirty="0"/>
              <a:t>Entorno Productivo / DR</a:t>
            </a:r>
            <a:endParaRPr lang="en-US" sz="1200" b="1" dirty="0"/>
          </a:p>
        </p:txBody>
      </p:sp>
      <p:pic>
        <p:nvPicPr>
          <p:cNvPr id="31" name="Picture 30" descr="Calendar&#10;&#10;Description automatically generated">
            <a:extLst>
              <a:ext uri="{FF2B5EF4-FFF2-40B4-BE49-F238E27FC236}">
                <a16:creationId xmlns:a16="http://schemas.microsoft.com/office/drawing/2014/main" id="{A221301C-EE56-4CE3-8983-2A73E3F90D64}"/>
              </a:ext>
            </a:extLst>
          </p:cNvPr>
          <p:cNvPicPr>
            <a:picLocks noChangeAspect="1"/>
          </p:cNvPicPr>
          <p:nvPr/>
        </p:nvPicPr>
        <p:blipFill>
          <a:blip r:embed="rId8"/>
          <a:stretch>
            <a:fillRect/>
          </a:stretch>
        </p:blipFill>
        <p:spPr>
          <a:xfrm>
            <a:off x="3449673" y="1848614"/>
            <a:ext cx="2139174" cy="2196581"/>
          </a:xfrm>
          <a:prstGeom prst="rect">
            <a:avLst/>
          </a:prstGeom>
        </p:spPr>
      </p:pic>
      <p:pic>
        <p:nvPicPr>
          <p:cNvPr id="32" name="Graphic 31" descr="Building with solid fill">
            <a:extLst>
              <a:ext uri="{FF2B5EF4-FFF2-40B4-BE49-F238E27FC236}">
                <a16:creationId xmlns:a16="http://schemas.microsoft.com/office/drawing/2014/main" id="{01FD422F-59CE-4B3B-B8E1-1729AF309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0056" y="4285365"/>
            <a:ext cx="579314" cy="579314"/>
          </a:xfrm>
          <a:prstGeom prst="rect">
            <a:avLst/>
          </a:prstGeom>
        </p:spPr>
      </p:pic>
      <p:pic>
        <p:nvPicPr>
          <p:cNvPr id="34" name="Graphic 33" descr="User with solid fill">
            <a:extLst>
              <a:ext uri="{FF2B5EF4-FFF2-40B4-BE49-F238E27FC236}">
                <a16:creationId xmlns:a16="http://schemas.microsoft.com/office/drawing/2014/main" id="{3C3090BC-0A58-40E2-96B0-8540F19EAF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2300" y="455442"/>
            <a:ext cx="369218" cy="369218"/>
          </a:xfrm>
          <a:prstGeom prst="rect">
            <a:avLst/>
          </a:prstGeom>
        </p:spPr>
      </p:pic>
      <p:sp>
        <p:nvSpPr>
          <p:cNvPr id="35" name="TextBox 34">
            <a:extLst>
              <a:ext uri="{FF2B5EF4-FFF2-40B4-BE49-F238E27FC236}">
                <a16:creationId xmlns:a16="http://schemas.microsoft.com/office/drawing/2014/main" id="{E97C3F16-B240-4C2D-9F1D-95B1550EC6C9}"/>
              </a:ext>
            </a:extLst>
          </p:cNvPr>
          <p:cNvSpPr txBox="1"/>
          <p:nvPr/>
        </p:nvSpPr>
        <p:spPr>
          <a:xfrm>
            <a:off x="3970569" y="4436136"/>
            <a:ext cx="2026544" cy="261610"/>
          </a:xfrm>
          <a:prstGeom prst="rect">
            <a:avLst/>
          </a:prstGeom>
          <a:noFill/>
        </p:spPr>
        <p:txBody>
          <a:bodyPr wrap="square" rtlCol="0">
            <a:spAutoFit/>
          </a:bodyPr>
          <a:lstStyle/>
          <a:p>
            <a:r>
              <a:rPr lang="es-ES" sz="1100" b="1" dirty="0"/>
              <a:t>CPD </a:t>
            </a:r>
            <a:r>
              <a:rPr lang="es-ES" sz="1100" b="1" dirty="0" err="1"/>
              <a:t>Julian</a:t>
            </a:r>
            <a:r>
              <a:rPr lang="es-ES" sz="1100" b="1" dirty="0"/>
              <a:t> Camarillo</a:t>
            </a:r>
            <a:endParaRPr lang="en-US" b="1" dirty="0"/>
          </a:p>
        </p:txBody>
      </p:sp>
      <p:pic>
        <p:nvPicPr>
          <p:cNvPr id="36" name="Graphic 35" descr="User with solid fill">
            <a:extLst>
              <a:ext uri="{FF2B5EF4-FFF2-40B4-BE49-F238E27FC236}">
                <a16:creationId xmlns:a16="http://schemas.microsoft.com/office/drawing/2014/main" id="{A80303BE-2FF8-4C61-8D2C-0C1E1B0780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9794" y="464220"/>
            <a:ext cx="369218" cy="369218"/>
          </a:xfrm>
          <a:prstGeom prst="rect">
            <a:avLst/>
          </a:prstGeom>
        </p:spPr>
      </p:pic>
      <p:pic>
        <p:nvPicPr>
          <p:cNvPr id="37" name="Graphic 36" descr="User with solid fill">
            <a:extLst>
              <a:ext uri="{FF2B5EF4-FFF2-40B4-BE49-F238E27FC236}">
                <a16:creationId xmlns:a16="http://schemas.microsoft.com/office/drawing/2014/main" id="{74E8D777-E1B3-4704-9559-ECA3F37AF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8322" y="452003"/>
            <a:ext cx="369218" cy="369218"/>
          </a:xfrm>
          <a:prstGeom prst="rect">
            <a:avLst/>
          </a:prstGeom>
        </p:spPr>
      </p:pic>
      <p:pic>
        <p:nvPicPr>
          <p:cNvPr id="41" name="Graphic 40" descr="User with solid fill">
            <a:extLst>
              <a:ext uri="{FF2B5EF4-FFF2-40B4-BE49-F238E27FC236}">
                <a16:creationId xmlns:a16="http://schemas.microsoft.com/office/drawing/2014/main" id="{24E77FE2-2FE0-4244-A9D3-8ACDD95C17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8254" y="464228"/>
            <a:ext cx="369218" cy="369218"/>
          </a:xfrm>
          <a:prstGeom prst="rect">
            <a:avLst/>
          </a:prstGeom>
        </p:spPr>
      </p:pic>
      <p:pic>
        <p:nvPicPr>
          <p:cNvPr id="42" name="Graphic 41" descr="User with solid fill">
            <a:extLst>
              <a:ext uri="{FF2B5EF4-FFF2-40B4-BE49-F238E27FC236}">
                <a16:creationId xmlns:a16="http://schemas.microsoft.com/office/drawing/2014/main" id="{2E39BC22-8B71-474B-A9CE-B576931B82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772" y="455450"/>
            <a:ext cx="369218" cy="369218"/>
          </a:xfrm>
          <a:prstGeom prst="rect">
            <a:avLst/>
          </a:prstGeom>
        </p:spPr>
      </p:pic>
      <p:sp>
        <p:nvSpPr>
          <p:cNvPr id="44" name="TextBox 43">
            <a:extLst>
              <a:ext uri="{FF2B5EF4-FFF2-40B4-BE49-F238E27FC236}">
                <a16:creationId xmlns:a16="http://schemas.microsoft.com/office/drawing/2014/main" id="{5FA6111C-C4E7-4933-BB87-18599BBEC8BC}"/>
              </a:ext>
            </a:extLst>
          </p:cNvPr>
          <p:cNvSpPr txBox="1"/>
          <p:nvPr/>
        </p:nvSpPr>
        <p:spPr>
          <a:xfrm>
            <a:off x="6024051" y="799114"/>
            <a:ext cx="1014992" cy="307777"/>
          </a:xfrm>
          <a:prstGeom prst="rect">
            <a:avLst/>
          </a:prstGeom>
          <a:noFill/>
        </p:spPr>
        <p:txBody>
          <a:bodyPr wrap="square" rtlCol="0">
            <a:spAutoFit/>
          </a:bodyPr>
          <a:lstStyle/>
          <a:p>
            <a:pPr algn="ctr"/>
            <a:r>
              <a:rPr lang="es-ES" b="1" dirty="0"/>
              <a:t>Usuarios</a:t>
            </a:r>
            <a:endParaRPr lang="en-US" b="1" dirty="0"/>
          </a:p>
        </p:txBody>
      </p:sp>
      <p:cxnSp>
        <p:nvCxnSpPr>
          <p:cNvPr id="46" name="Straight Arrow Connector 45">
            <a:extLst>
              <a:ext uri="{FF2B5EF4-FFF2-40B4-BE49-F238E27FC236}">
                <a16:creationId xmlns:a16="http://schemas.microsoft.com/office/drawing/2014/main" id="{5FA0573C-98EE-429A-936C-CF3448289B4B}"/>
              </a:ext>
            </a:extLst>
          </p:cNvPr>
          <p:cNvCxnSpPr>
            <a:cxnSpLocks/>
            <a:stCxn id="44" idx="2"/>
          </p:cNvCxnSpPr>
          <p:nvPr/>
        </p:nvCxnSpPr>
        <p:spPr>
          <a:xfrm flipH="1">
            <a:off x="5969795" y="1106891"/>
            <a:ext cx="561752" cy="12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8C49BF-413C-45C1-A84D-594F3C0BC892}"/>
              </a:ext>
            </a:extLst>
          </p:cNvPr>
          <p:cNvSpPr txBox="1"/>
          <p:nvPr/>
        </p:nvSpPr>
        <p:spPr>
          <a:xfrm>
            <a:off x="260086" y="1819954"/>
            <a:ext cx="2904266" cy="769441"/>
          </a:xfrm>
          <a:prstGeom prst="rect">
            <a:avLst/>
          </a:prstGeom>
          <a:noFill/>
        </p:spPr>
        <p:txBody>
          <a:bodyPr wrap="square" rtlCol="0">
            <a:spAutoFit/>
          </a:bodyPr>
          <a:lstStyle/>
          <a:p>
            <a:pPr marL="171450" indent="-171450">
              <a:buFont typeface="Wingdings" panose="05000000000000000000" pitchFamily="2" charset="2"/>
              <a:buChar char="ü"/>
            </a:pPr>
            <a:r>
              <a:rPr lang="es-ES" sz="1100" b="1" dirty="0"/>
              <a:t>En escenario tenemos parte de la infraestructura en CPD </a:t>
            </a:r>
            <a:r>
              <a:rPr lang="es-ES" sz="1100" b="1" dirty="0" err="1"/>
              <a:t>Julian</a:t>
            </a:r>
            <a:r>
              <a:rPr lang="es-ES" sz="1100" b="1" dirty="0"/>
              <a:t> Camarillo y parte gestionado desde IBM Cloud en ROKS</a:t>
            </a:r>
            <a:endParaRPr lang="en-US" sz="1100" b="1" dirty="0"/>
          </a:p>
        </p:txBody>
      </p:sp>
      <p:sp>
        <p:nvSpPr>
          <p:cNvPr id="55" name="Arrow: Left-Right 54">
            <a:extLst>
              <a:ext uri="{FF2B5EF4-FFF2-40B4-BE49-F238E27FC236}">
                <a16:creationId xmlns:a16="http://schemas.microsoft.com/office/drawing/2014/main" id="{CB5C9C93-7D62-457B-849C-EBB531B3B897}"/>
              </a:ext>
            </a:extLst>
          </p:cNvPr>
          <p:cNvSpPr/>
          <p:nvPr/>
        </p:nvSpPr>
        <p:spPr>
          <a:xfrm>
            <a:off x="5452931" y="3145001"/>
            <a:ext cx="773566" cy="247650"/>
          </a:xfrm>
          <a:prstGeom prst="leftRightArrow">
            <a:avLst/>
          </a:prstGeom>
          <a:solidFill>
            <a:schemeClr val="accent6"/>
          </a:solid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4" name="TextBox 53">
            <a:extLst>
              <a:ext uri="{FF2B5EF4-FFF2-40B4-BE49-F238E27FC236}">
                <a16:creationId xmlns:a16="http://schemas.microsoft.com/office/drawing/2014/main" id="{D811620C-7DD2-40EF-907D-1FFA130656A4}"/>
              </a:ext>
            </a:extLst>
          </p:cNvPr>
          <p:cNvSpPr txBox="1"/>
          <p:nvPr/>
        </p:nvSpPr>
        <p:spPr>
          <a:xfrm>
            <a:off x="99932" y="881607"/>
            <a:ext cx="3659781" cy="600164"/>
          </a:xfrm>
          <a:prstGeom prst="rect">
            <a:avLst/>
          </a:prstGeom>
          <a:noFill/>
        </p:spPr>
        <p:txBody>
          <a:bodyPr wrap="square" rtlCol="0">
            <a:spAutoFit/>
          </a:bodyPr>
          <a:lstStyle/>
          <a:p>
            <a:r>
              <a:rPr lang="es-ES" sz="1100" b="1" dirty="0">
                <a:solidFill>
                  <a:srgbClr val="FF0000"/>
                </a:solidFill>
              </a:rPr>
              <a:t> * Arquitectura base </a:t>
            </a:r>
            <a:r>
              <a:rPr lang="es-ES" sz="1100" b="1" dirty="0" err="1">
                <a:solidFill>
                  <a:srgbClr val="FF0000"/>
                </a:solidFill>
              </a:rPr>
              <a:t>OpenShift</a:t>
            </a:r>
            <a:r>
              <a:rPr lang="es-ES" sz="1100" b="1" dirty="0">
                <a:solidFill>
                  <a:srgbClr val="FF0000"/>
                </a:solidFill>
              </a:rPr>
              <a:t> sin hacer el </a:t>
            </a:r>
            <a:r>
              <a:rPr lang="es-ES" sz="1100" b="1" dirty="0" err="1">
                <a:solidFill>
                  <a:srgbClr val="FF0000"/>
                </a:solidFill>
              </a:rPr>
              <a:t>sizing</a:t>
            </a:r>
            <a:r>
              <a:rPr lang="es-ES" sz="1100" b="1" dirty="0">
                <a:solidFill>
                  <a:srgbClr val="FF0000"/>
                </a:solidFill>
              </a:rPr>
              <a:t> o estudio de capacidad de los nodos. Esto dependerá de los servicios incluidos en el clúster</a:t>
            </a:r>
            <a:endParaRPr lang="en-US" sz="1100" b="1" dirty="0">
              <a:solidFill>
                <a:srgbClr val="FF0000"/>
              </a:solidFill>
            </a:endParaRPr>
          </a:p>
        </p:txBody>
      </p:sp>
      <p:sp>
        <p:nvSpPr>
          <p:cNvPr id="38" name="Google Shape;168;p24">
            <a:extLst>
              <a:ext uri="{FF2B5EF4-FFF2-40B4-BE49-F238E27FC236}">
                <a16:creationId xmlns:a16="http://schemas.microsoft.com/office/drawing/2014/main" id="{4F2FCFF0-F5F8-4614-9FEC-8EA2A8E5E90F}"/>
              </a:ext>
            </a:extLst>
          </p:cNvPr>
          <p:cNvSpPr txBox="1">
            <a:spLocks/>
          </p:cNvSpPr>
          <p:nvPr/>
        </p:nvSpPr>
        <p:spPr>
          <a:xfrm>
            <a:off x="191724" y="75368"/>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3200"/>
            </a:pPr>
            <a:r>
              <a:rPr lang="es-ES" sz="3200" b="1" dirty="0">
                <a:solidFill>
                  <a:schemeClr val="accent1"/>
                </a:solidFill>
                <a:latin typeface="IBM Plex Sans" panose="020B0503050203000203" pitchFamily="34" charset="0"/>
                <a:ea typeface="Inter-Regular"/>
                <a:sym typeface="Inter-Regular"/>
              </a:rPr>
              <a:t>Alta Disponibilidad &amp; DR</a:t>
            </a:r>
            <a:endParaRPr lang="en-US" sz="3200" b="1" dirty="0">
              <a:solidFill>
                <a:schemeClr val="accent1"/>
              </a:solidFill>
              <a:latin typeface="IBM Plex Sans" panose="020B0503050203000203" pitchFamily="34" charset="0"/>
              <a:ea typeface="Inter-Regular"/>
              <a:sym typeface="Inter-Regular"/>
            </a:endParaRPr>
          </a:p>
        </p:txBody>
      </p:sp>
      <p:pic>
        <p:nvPicPr>
          <p:cNvPr id="39" name="Picture 38" descr="Logo&#10;&#10;Description automatically generated">
            <a:extLst>
              <a:ext uri="{FF2B5EF4-FFF2-40B4-BE49-F238E27FC236}">
                <a16:creationId xmlns:a16="http://schemas.microsoft.com/office/drawing/2014/main" id="{1E92521E-B5E7-4591-B825-6278015631B2}"/>
              </a:ext>
            </a:extLst>
          </p:cNvPr>
          <p:cNvPicPr>
            <a:picLocks noChangeAspect="1"/>
          </p:cNvPicPr>
          <p:nvPr/>
        </p:nvPicPr>
        <p:blipFill>
          <a:blip r:embed="rId13"/>
          <a:stretch>
            <a:fillRect/>
          </a:stretch>
        </p:blipFill>
        <p:spPr>
          <a:xfrm>
            <a:off x="8236376" y="141800"/>
            <a:ext cx="652998" cy="455908"/>
          </a:xfrm>
          <a:prstGeom prst="rect">
            <a:avLst/>
          </a:prstGeom>
        </p:spPr>
      </p:pic>
    </p:spTree>
    <p:extLst>
      <p:ext uri="{BB962C8B-B14F-4D97-AF65-F5344CB8AC3E}">
        <p14:creationId xmlns:p14="http://schemas.microsoft.com/office/powerpoint/2010/main" val="181938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2" name="Google Shape;136;p21">
            <a:extLst>
              <a:ext uri="{FF2B5EF4-FFF2-40B4-BE49-F238E27FC236}">
                <a16:creationId xmlns:a16="http://schemas.microsoft.com/office/drawing/2014/main" id="{9111205B-F2C0-0742-9E89-E53C3A42A426}"/>
              </a:ext>
            </a:extLst>
          </p:cNvPr>
          <p:cNvSpPr txBox="1">
            <a:spLocks noGrp="1"/>
          </p:cNvSpPr>
          <p:nvPr>
            <p:ph type="body" idx="1"/>
          </p:nvPr>
        </p:nvSpPr>
        <p:spPr>
          <a:xfrm>
            <a:off x="304800" y="662161"/>
            <a:ext cx="4716780" cy="3638241"/>
          </a:xfrm>
          <a:prstGeom prst="rect">
            <a:avLst/>
          </a:prstGeom>
        </p:spPr>
        <p:txBody>
          <a:bodyPr spcFirstLastPara="1" wrap="square" lIns="0" tIns="0" rIns="0" bIns="0" anchor="t" anchorCtr="0">
            <a:noAutofit/>
          </a:bodyPr>
          <a:lstStyle/>
          <a:p>
            <a:pPr marL="171450" indent="-171450">
              <a:buFont typeface="Arial" panose="020B0604020202020204" pitchFamily="34" charset="0"/>
              <a:buChar char="•"/>
            </a:pPr>
            <a:r>
              <a:rPr lang="en-GB" sz="1400" dirty="0" err="1">
                <a:sym typeface="Arial"/>
              </a:rPr>
              <a:t>Introducción</a:t>
            </a:r>
            <a:endParaRPr lang="en-GB" sz="1400" dirty="0">
              <a:sym typeface="Arial"/>
            </a:endParaRPr>
          </a:p>
          <a:p>
            <a:pPr marL="171450" indent="-171450">
              <a:buFont typeface="Arial" panose="020B0604020202020204" pitchFamily="34" charset="0"/>
              <a:buChar char="•"/>
            </a:pPr>
            <a:r>
              <a:rPr lang="en-GB" sz="1400" dirty="0" err="1">
                <a:sym typeface="Arial"/>
              </a:rPr>
              <a:t>Arquitectura</a:t>
            </a:r>
            <a:r>
              <a:rPr lang="en-GB" sz="1400" dirty="0">
                <a:sym typeface="Arial"/>
              </a:rPr>
              <a:t> &amp; </a:t>
            </a:r>
            <a:r>
              <a:rPr lang="en-GB" sz="1400" dirty="0" err="1">
                <a:sym typeface="Arial"/>
              </a:rPr>
              <a:t>Recomendaciones</a:t>
            </a:r>
            <a:endParaRPr lang="en-GB" sz="1400" dirty="0">
              <a:sym typeface="Arial"/>
            </a:endParaRPr>
          </a:p>
          <a:p>
            <a:pPr marL="628650" lvl="1" indent="-171450">
              <a:buFont typeface="Arial" panose="020B0604020202020204" pitchFamily="34" charset="0"/>
              <a:buChar char="•"/>
            </a:pPr>
            <a:r>
              <a:rPr lang="en-GB" sz="1400" dirty="0" err="1">
                <a:sym typeface="Arial"/>
              </a:rPr>
              <a:t>Infraestructura</a:t>
            </a:r>
            <a:r>
              <a:rPr lang="en-GB" sz="1400" dirty="0">
                <a:sym typeface="Arial"/>
              </a:rPr>
              <a:t> OpenShift</a:t>
            </a:r>
          </a:p>
          <a:p>
            <a:pPr marL="628650" lvl="1" indent="-171450">
              <a:buFont typeface="Arial" panose="020B0604020202020204" pitchFamily="34" charset="0"/>
              <a:buChar char="•"/>
            </a:pPr>
            <a:r>
              <a:rPr lang="en-GB" sz="1400" dirty="0" err="1">
                <a:sym typeface="Arial"/>
              </a:rPr>
              <a:t>Dimensionamiento</a:t>
            </a:r>
            <a:r>
              <a:rPr lang="en-GB" sz="1400" dirty="0">
                <a:sym typeface="Arial"/>
              </a:rPr>
              <a:t> y </a:t>
            </a:r>
            <a:r>
              <a:rPr lang="en-GB" sz="1400" dirty="0" err="1">
                <a:sym typeface="Arial"/>
              </a:rPr>
              <a:t>capacidad</a:t>
            </a:r>
            <a:endParaRPr lang="en-GB" sz="1400" dirty="0">
              <a:sym typeface="Arial"/>
            </a:endParaRPr>
          </a:p>
          <a:p>
            <a:pPr marL="628650" lvl="1" indent="-171450">
              <a:buFont typeface="Arial" panose="020B0604020202020204" pitchFamily="34" charset="0"/>
              <a:buChar char="•"/>
            </a:pPr>
            <a:r>
              <a:rPr lang="en-GB" sz="1400" dirty="0">
                <a:sym typeface="Arial"/>
              </a:rPr>
              <a:t>HA &amp; Disaster Recovery</a:t>
            </a:r>
          </a:p>
          <a:p>
            <a:pPr marL="171450" indent="-171450">
              <a:buFont typeface="Arial" panose="020B0604020202020204" pitchFamily="34" charset="0"/>
              <a:buChar char="•"/>
            </a:pPr>
            <a:r>
              <a:rPr lang="en-GB" sz="1400" dirty="0">
                <a:sym typeface="Arial"/>
              </a:rPr>
              <a:t>Red Hat OpenShift Configuration</a:t>
            </a:r>
          </a:p>
          <a:p>
            <a:pPr marL="171450" indent="-171450">
              <a:buFont typeface="Arial" panose="020B0604020202020204" pitchFamily="34" charset="0"/>
              <a:buChar char="•"/>
            </a:pPr>
            <a:r>
              <a:rPr lang="en-GB" sz="1400" dirty="0">
                <a:sym typeface="Arial"/>
              </a:rPr>
              <a:t>Desarrollo, </a:t>
            </a:r>
            <a:r>
              <a:rPr lang="en-GB" sz="1400" dirty="0" err="1">
                <a:sym typeface="Arial"/>
              </a:rPr>
              <a:t>integración</a:t>
            </a:r>
            <a:r>
              <a:rPr lang="en-GB" sz="1400" dirty="0">
                <a:sym typeface="Arial"/>
              </a:rPr>
              <a:t> y </a:t>
            </a:r>
            <a:r>
              <a:rPr lang="en-GB" sz="1400" dirty="0" err="1">
                <a:sym typeface="Arial"/>
              </a:rPr>
              <a:t>entrega</a:t>
            </a:r>
            <a:r>
              <a:rPr lang="en-GB" sz="1400" dirty="0">
                <a:sym typeface="Arial"/>
              </a:rPr>
              <a:t> </a:t>
            </a:r>
            <a:r>
              <a:rPr lang="en-GB" sz="1400" dirty="0" err="1">
                <a:sym typeface="Arial"/>
              </a:rPr>
              <a:t>aplicaciones</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Observabilidad</a:t>
            </a:r>
            <a:r>
              <a:rPr lang="en-GB" sz="1400" dirty="0">
                <a:sym typeface="Arial"/>
              </a:rPr>
              <a:t> y </a:t>
            </a:r>
            <a:r>
              <a:rPr lang="en-GB" sz="1400" dirty="0" err="1">
                <a:sym typeface="Arial"/>
              </a:rPr>
              <a:t>monitorización</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Seguridad</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Resumen</a:t>
            </a:r>
            <a:r>
              <a:rPr lang="en-GB" sz="1400" dirty="0">
                <a:sym typeface="Arial"/>
              </a:rPr>
              <a:t> </a:t>
            </a:r>
            <a:r>
              <a:rPr lang="en-GB" sz="1400" dirty="0" err="1">
                <a:sym typeface="Arial"/>
              </a:rPr>
              <a:t>Recomendaciones</a:t>
            </a:r>
            <a:r>
              <a:rPr lang="en-GB" sz="1400" dirty="0">
                <a:sym typeface="Arial"/>
              </a:rPr>
              <a:t> </a:t>
            </a:r>
          </a:p>
          <a:p>
            <a:pPr marL="171450" indent="-171450">
              <a:buFont typeface="Arial" panose="020B0604020202020204" pitchFamily="34" charset="0"/>
              <a:buChar char="•"/>
            </a:pPr>
            <a:r>
              <a:rPr lang="en-GB" sz="1400" dirty="0" err="1">
                <a:sym typeface="Arial"/>
              </a:rPr>
              <a:t>Siguientes</a:t>
            </a:r>
            <a:r>
              <a:rPr lang="en-GB" sz="1400" dirty="0">
                <a:sym typeface="Arial"/>
              </a:rPr>
              <a:t> Pasos</a:t>
            </a:r>
          </a:p>
          <a:p>
            <a:pPr marL="628650" lvl="1"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0" indent="0">
              <a:buNone/>
            </a:pPr>
            <a:endParaRPr lang="en-GB" sz="1400" dirty="0">
              <a:sym typeface="Arial"/>
            </a:endParaRPr>
          </a:p>
          <a:p>
            <a:pPr marL="171450" indent="-171450">
              <a:buFont typeface="Arial" panose="020B0604020202020204" pitchFamily="34" charset="0"/>
              <a:buChar char="•"/>
            </a:pPr>
            <a:endParaRPr lang="en-GB" sz="1400" dirty="0"/>
          </a:p>
          <a:p>
            <a:pPr marL="0" lvl="0" indent="0">
              <a:buNone/>
            </a:pPr>
            <a:endParaRPr sz="1400" dirty="0"/>
          </a:p>
        </p:txBody>
      </p:sp>
      <p:sp>
        <p:nvSpPr>
          <p:cNvPr id="13" name="Google Shape;135;p21">
            <a:extLst>
              <a:ext uri="{FF2B5EF4-FFF2-40B4-BE49-F238E27FC236}">
                <a16:creationId xmlns:a16="http://schemas.microsoft.com/office/drawing/2014/main" id="{2F89E667-B428-9844-AA2F-850CB8EBB766}"/>
              </a:ext>
            </a:extLst>
          </p:cNvPr>
          <p:cNvSpPr txBox="1">
            <a:spLocks/>
          </p:cNvSpPr>
          <p:nvPr/>
        </p:nvSpPr>
        <p:spPr>
          <a:xfrm>
            <a:off x="304800" y="230670"/>
            <a:ext cx="4349671" cy="5354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GB" sz="2900" dirty="0"/>
              <a:t>Agenda</a:t>
            </a:r>
          </a:p>
        </p:txBody>
      </p:sp>
      <p:pic>
        <p:nvPicPr>
          <p:cNvPr id="14" name="Google Shape;137;p21">
            <a:extLst>
              <a:ext uri="{FF2B5EF4-FFF2-40B4-BE49-F238E27FC236}">
                <a16:creationId xmlns:a16="http://schemas.microsoft.com/office/drawing/2014/main" id="{968FFE96-E8B0-4845-A9A1-8F789F763BC6}"/>
              </a:ext>
            </a:extLst>
          </p:cNvPr>
          <p:cNvPicPr preferRelativeResize="0"/>
          <p:nvPr/>
        </p:nvPicPr>
        <p:blipFill>
          <a:blip r:embed="rId3"/>
          <a:srcRect l="13624" r="13624"/>
          <a:stretch/>
        </p:blipFill>
        <p:spPr>
          <a:xfrm>
            <a:off x="5197327" y="0"/>
            <a:ext cx="4024800" cy="5143500"/>
          </a:xfrm>
          <a:prstGeom prst="rect">
            <a:avLst/>
          </a:prstGeom>
          <a:noFill/>
          <a:ln>
            <a:noFill/>
          </a:ln>
          <a:effectLst>
            <a:glow>
              <a:schemeClr val="accent1"/>
            </a:glow>
          </a:effectLst>
        </p:spPr>
      </p:pic>
      <p:pic>
        <p:nvPicPr>
          <p:cNvPr id="34" name="Picture 33" descr="A picture containing icon&#10;&#10;Description automatically generated">
            <a:extLst>
              <a:ext uri="{FF2B5EF4-FFF2-40B4-BE49-F238E27FC236}">
                <a16:creationId xmlns:a16="http://schemas.microsoft.com/office/drawing/2014/main" id="{BBB07AA5-47BB-41D3-87AA-AAFF9582C59C}"/>
              </a:ext>
            </a:extLst>
          </p:cNvPr>
          <p:cNvPicPr>
            <a:picLocks noChangeAspect="1"/>
          </p:cNvPicPr>
          <p:nvPr/>
        </p:nvPicPr>
        <p:blipFill>
          <a:blip r:embed="rId4"/>
          <a:stretch>
            <a:fillRect/>
          </a:stretch>
        </p:blipFill>
        <p:spPr>
          <a:xfrm>
            <a:off x="7871459" y="4286905"/>
            <a:ext cx="1264921" cy="842001"/>
          </a:xfrm>
          <a:prstGeom prst="rect">
            <a:avLst/>
          </a:prstGeom>
        </p:spPr>
      </p:pic>
    </p:spTree>
    <p:extLst>
      <p:ext uri="{BB962C8B-B14F-4D97-AF65-F5344CB8AC3E}">
        <p14:creationId xmlns:p14="http://schemas.microsoft.com/office/powerpoint/2010/main" val="719572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8;p24">
            <a:extLst>
              <a:ext uri="{FF2B5EF4-FFF2-40B4-BE49-F238E27FC236}">
                <a16:creationId xmlns:a16="http://schemas.microsoft.com/office/drawing/2014/main" id="{F4DF9CE8-A717-F749-B3D1-DFD40A858E26}"/>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OpenShift Configuration</a:t>
            </a:r>
          </a:p>
        </p:txBody>
      </p:sp>
      <p:sp>
        <p:nvSpPr>
          <p:cNvPr id="4" name="TextBox 3">
            <a:extLst>
              <a:ext uri="{FF2B5EF4-FFF2-40B4-BE49-F238E27FC236}">
                <a16:creationId xmlns:a16="http://schemas.microsoft.com/office/drawing/2014/main" id="{B9BA4479-D920-0C4C-841A-66271D2CF985}"/>
              </a:ext>
            </a:extLst>
          </p:cNvPr>
          <p:cNvSpPr txBox="1"/>
          <p:nvPr/>
        </p:nvSpPr>
        <p:spPr>
          <a:xfrm>
            <a:off x="159346" y="962643"/>
            <a:ext cx="7919634" cy="3754874"/>
          </a:xfrm>
          <a:prstGeom prst="rect">
            <a:avLst/>
          </a:prstGeom>
          <a:noFill/>
        </p:spPr>
        <p:txBody>
          <a:bodyPr wrap="square" lIns="91440" tIns="45720" rIns="91440" bIns="45720" rtlCol="0" anchor="t">
            <a:spAutoFit/>
          </a:bodyPr>
          <a:lstStyle/>
          <a:p>
            <a:r>
              <a:rPr lang="es-ES_tradnl" b="1" dirty="0">
                <a:latin typeface="IBM Plex Sans" panose="020B0503050203000203" pitchFamily="34" charset="0"/>
              </a:rPr>
              <a:t>Estado actual</a:t>
            </a:r>
          </a:p>
          <a:p>
            <a:endParaRPr lang="es-ES_tradnl" dirty="0">
              <a:latin typeface="IBM Plex Sans" panose="020B0503050203000203" pitchFamily="34" charset="0"/>
            </a:endParaRPr>
          </a:p>
          <a:p>
            <a:r>
              <a:rPr lang="es-ES_tradnl" dirty="0">
                <a:latin typeface="IBM Plex Sans" panose="020B0503050203000203" pitchFamily="34" charset="0"/>
              </a:rPr>
              <a:t>Versión actual  de  </a:t>
            </a:r>
            <a:r>
              <a:rPr lang="es-ES_tradnl" dirty="0" err="1">
                <a:latin typeface="IBM Plex Sans" panose="020B0503050203000203" pitchFamily="34" charset="0"/>
              </a:rPr>
              <a:t>OpenShift</a:t>
            </a:r>
            <a:r>
              <a:rPr lang="es-ES_tradnl" dirty="0">
                <a:latin typeface="IBM Plex Sans" panose="020B0503050203000203" pitchFamily="34" charset="0"/>
              </a:rPr>
              <a:t> es 4.9.8</a:t>
            </a:r>
          </a:p>
          <a:p>
            <a:endParaRPr lang="es-ES_tradnl" dirty="0">
              <a:latin typeface="IBM Plex Sans" panose="020B0503050203000203" pitchFamily="34" charset="0"/>
            </a:endParaRPr>
          </a:p>
          <a:p>
            <a:r>
              <a:rPr lang="es-ES_tradnl" dirty="0">
                <a:latin typeface="IBM Plex Sans" panose="020B0503050203000203" pitchFamily="34" charset="0"/>
              </a:rPr>
              <a:t>Estrategia de actualización dividida en 4 tipos de canales de actualización:</a:t>
            </a:r>
          </a:p>
          <a:p>
            <a:pPr marL="285750" indent="-285750">
              <a:buFont typeface="Arial" panose="020B0604020202020204" pitchFamily="34" charset="0"/>
              <a:buChar char="•"/>
            </a:pPr>
            <a:r>
              <a:rPr lang="es-ES_tradnl" b="1" dirty="0" err="1">
                <a:latin typeface="IBM Plex Sans" panose="020B0503050203000203" pitchFamily="34" charset="0"/>
              </a:rPr>
              <a:t>Candidate</a:t>
            </a:r>
            <a:r>
              <a:rPr lang="es-ES_tradnl" b="1" dirty="0">
                <a:latin typeface="IBM Plex Sans" panose="020B0503050203000203" pitchFamily="34" charset="0"/>
              </a:rPr>
              <a:t> </a:t>
            </a:r>
            <a:r>
              <a:rPr lang="es-ES_tradnl" dirty="0">
                <a:latin typeface="IBM Plex Sans" panose="020B0503050203000203" pitchFamily="34" charset="0"/>
              </a:rPr>
              <a:t>Versiones no soportadas por </a:t>
            </a:r>
            <a:r>
              <a:rPr lang="es-ES_tradnl" dirty="0" err="1">
                <a:latin typeface="IBM Plex Sans" panose="020B0503050203000203" pitchFamily="34" charset="0"/>
              </a:rPr>
              <a:t>RedHat</a:t>
            </a:r>
            <a:endParaRPr lang="es-ES_tradnl" b="1" dirty="0">
              <a:latin typeface="IBM Plex Sans" panose="020B0503050203000203" pitchFamily="34" charset="0"/>
            </a:endParaRPr>
          </a:p>
          <a:p>
            <a:pPr marL="285750" indent="-285750">
              <a:buFont typeface="Arial" panose="020B0604020202020204" pitchFamily="34" charset="0"/>
              <a:buChar char="•"/>
            </a:pPr>
            <a:r>
              <a:rPr lang="es-ES_tradnl" b="1" dirty="0" err="1">
                <a:latin typeface="IBM Plex Sans" panose="020B0503050203000203" pitchFamily="34" charset="0"/>
              </a:rPr>
              <a:t>Fast</a:t>
            </a:r>
            <a:r>
              <a:rPr lang="es-ES_tradnl" b="1" dirty="0">
                <a:latin typeface="IBM Plex Sans" panose="020B0503050203000203" pitchFamily="34" charset="0"/>
              </a:rPr>
              <a:t> </a:t>
            </a:r>
            <a:r>
              <a:rPr lang="es-ES_tradnl" dirty="0">
                <a:latin typeface="IBM Plex Sans" panose="020B0503050203000203" pitchFamily="34" charset="0"/>
              </a:rPr>
              <a:t>Versiones </a:t>
            </a:r>
            <a:r>
              <a:rPr lang="es-ES_tradnl" dirty="0" err="1">
                <a:latin typeface="IBM Plex Sans" panose="020B0503050203000203" pitchFamily="34" charset="0"/>
              </a:rPr>
              <a:t>candidate</a:t>
            </a:r>
            <a:r>
              <a:rPr lang="es-ES_tradnl" dirty="0">
                <a:latin typeface="IBM Plex Sans" panose="020B0503050203000203" pitchFamily="34" charset="0"/>
              </a:rPr>
              <a:t> que cumplen unos estándares de calidad</a:t>
            </a:r>
            <a:endParaRPr lang="es-ES_tradnl" b="1" dirty="0">
              <a:latin typeface="IBM Plex Sans" panose="020B0503050203000203" pitchFamily="34" charset="0"/>
            </a:endParaRPr>
          </a:p>
          <a:p>
            <a:pPr marL="285750" indent="-285750">
              <a:buFont typeface="Arial" panose="020B0604020202020204" pitchFamily="34" charset="0"/>
              <a:buChar char="•"/>
            </a:pPr>
            <a:r>
              <a:rPr lang="es-ES_tradnl" b="1" dirty="0" err="1">
                <a:latin typeface="IBM Plex Sans" panose="020B0503050203000203" pitchFamily="34" charset="0"/>
              </a:rPr>
              <a:t>Stable</a:t>
            </a:r>
            <a:r>
              <a:rPr lang="es-ES_tradnl" dirty="0">
                <a:latin typeface="IBM Plex Sans" panose="020B0503050203000203" pitchFamily="34" charset="0"/>
              </a:rPr>
              <a:t> Canal de ritmo más lento Lanzado después de la estabilidad se ve bien en </a:t>
            </a:r>
            <a:r>
              <a:rPr lang="es-ES_tradnl" dirty="0" err="1">
                <a:latin typeface="IBM Plex Sans" panose="020B0503050203000203" pitchFamily="34" charset="0"/>
              </a:rPr>
              <a:t>fast</a:t>
            </a:r>
          </a:p>
          <a:p>
            <a:pPr marL="285750" indent="-285750">
              <a:buFont typeface="Arial" panose="020B0604020202020204" pitchFamily="34" charset="0"/>
              <a:buChar char="•"/>
            </a:pPr>
            <a:r>
              <a:rPr lang="es-ES_tradnl" b="1" dirty="0">
                <a:latin typeface="IBM Plex Sans" panose="020B0503050203000203" pitchFamily="34" charset="0"/>
              </a:rPr>
              <a:t>EUS </a:t>
            </a:r>
            <a:r>
              <a:rPr lang="es-ES_tradnl" dirty="0">
                <a:latin typeface="IBM Plex Sans" panose="020B0503050203000203" pitchFamily="34" charset="0"/>
              </a:rPr>
              <a:t>(Extended </a:t>
            </a:r>
            <a:r>
              <a:rPr lang="es-ES_tradnl" dirty="0" err="1">
                <a:latin typeface="IBM Plex Sans" panose="020B0503050203000203" pitchFamily="34" charset="0"/>
              </a:rPr>
              <a:t>Update</a:t>
            </a:r>
            <a:r>
              <a:rPr lang="es-ES_tradnl" dirty="0">
                <a:latin typeface="IBM Plex Sans" panose="020B0503050203000203" pitchFamily="34" charset="0"/>
              </a:rPr>
              <a:t> </a:t>
            </a:r>
            <a:r>
              <a:rPr lang="es-ES_tradnl" dirty="0" err="1">
                <a:latin typeface="IBM Plex Sans" panose="020B0503050203000203" pitchFamily="34" charset="0"/>
              </a:rPr>
              <a:t>Support</a:t>
            </a:r>
            <a:r>
              <a:rPr lang="es-ES_tradnl" dirty="0">
                <a:latin typeface="IBM Plex Sans" panose="020B0503050203000203" pitchFamily="34" charset="0"/>
              </a:rPr>
              <a:t>) desde la 4.8 todas  las </a:t>
            </a:r>
            <a:r>
              <a:rPr lang="es-ES_tradnl" dirty="0" err="1">
                <a:latin typeface="IBM Plex Sans" panose="020B0503050203000203" pitchFamily="34" charset="0"/>
              </a:rPr>
              <a:t>releases</a:t>
            </a:r>
            <a:r>
              <a:rPr lang="es-ES_tradnl" dirty="0">
                <a:latin typeface="IBM Plex Sans" panose="020B0503050203000203" pitchFamily="34" charset="0"/>
              </a:rPr>
              <a:t> pares (4.8, 4.10, 4.12) pueden pasar a ser </a:t>
            </a:r>
            <a:r>
              <a:rPr lang="es-ES_tradnl" dirty="0" err="1">
                <a:latin typeface="IBM Plex Sans" panose="020B0503050203000203" pitchFamily="34" charset="0"/>
              </a:rPr>
              <a:t>EUSreleases</a:t>
            </a:r>
            <a:endParaRPr lang="es-ES_tradnl" dirty="0">
              <a:latin typeface="IBM Plex Sans" panose="020B0503050203000203" pitchFamily="34" charset="0"/>
            </a:endParaRPr>
          </a:p>
          <a:p>
            <a:endParaRPr lang="es-ES_tradnl" b="1" dirty="0">
              <a:latin typeface="IBM Plex Sans" panose="020B0503050203000203" pitchFamily="34" charset="0"/>
            </a:endParaRPr>
          </a:p>
          <a:p>
            <a:r>
              <a:rPr lang="es-ES" b="1" dirty="0">
                <a:latin typeface="IBM Plex Sans" panose="020B0503050203000203" pitchFamily="34" charset="0"/>
              </a:rPr>
              <a:t>Recomendaciones</a:t>
            </a:r>
            <a:endParaRPr lang="es-ES_tradnl" b="1" dirty="0">
              <a:latin typeface="IBM Plex Sans" panose="020B0503050203000203" pitchFamily="34" charset="0"/>
            </a:endParaRPr>
          </a:p>
          <a:p>
            <a:endParaRPr lang="es-ES" b="1" dirty="0">
              <a:latin typeface="IBM Plex Sans" panose="020B0503050203000203" pitchFamily="34" charset="0"/>
            </a:endParaRPr>
          </a:p>
          <a:p>
            <a:r>
              <a:rPr lang="es-ES" dirty="0">
                <a:latin typeface="IBM Plex Sans" panose="020B0503050203000203" pitchFamily="34" charset="0"/>
              </a:rPr>
              <a:t>Para entornos productivos es recomendable usar </a:t>
            </a:r>
          </a:p>
          <a:p>
            <a:r>
              <a:rPr lang="es-ES" dirty="0">
                <a:latin typeface="IBM Plex Sans" panose="020B0503050203000203" pitchFamily="34" charset="0"/>
              </a:rPr>
              <a:t>canales EUS o </a:t>
            </a:r>
            <a:r>
              <a:rPr lang="es-ES" dirty="0" err="1">
                <a:latin typeface="IBM Plex Sans" panose="020B0503050203000203" pitchFamily="34" charset="0"/>
              </a:rPr>
              <a:t>Stable</a:t>
            </a:r>
            <a:r>
              <a:rPr lang="es-ES" dirty="0">
                <a:latin typeface="IBM Plex Sans" panose="020B0503050203000203" pitchFamily="34" charset="0"/>
              </a:rPr>
              <a:t>.</a:t>
            </a:r>
            <a:endParaRPr lang="es-ES" b="1" dirty="0">
              <a:latin typeface="IBM Plex Sans" panose="020B0503050203000203" pitchFamily="34" charset="0"/>
            </a:endParaRPr>
          </a:p>
          <a:p>
            <a:endParaRPr lang="es-ES_tradnl" b="1" dirty="0">
              <a:latin typeface="IBM Plex Sans" panose="020B0503050203000203" pitchFamily="34" charset="0"/>
            </a:endParaRPr>
          </a:p>
          <a:p>
            <a:endParaRPr lang="es-ES_tradnl" b="1" dirty="0">
              <a:latin typeface="IBM Plex Sans" panose="020B0503050203000203" pitchFamily="34" charset="0"/>
            </a:endParaRPr>
          </a:p>
        </p:txBody>
      </p:sp>
      <p:pic>
        <p:nvPicPr>
          <p:cNvPr id="5" name="Picture 4">
            <a:extLst>
              <a:ext uri="{FF2B5EF4-FFF2-40B4-BE49-F238E27FC236}">
                <a16:creationId xmlns:a16="http://schemas.microsoft.com/office/drawing/2014/main" id="{6015C5D7-5337-F440-B73B-63D0DB334340}"/>
              </a:ext>
            </a:extLst>
          </p:cNvPr>
          <p:cNvPicPr>
            <a:picLocks noChangeAspect="1"/>
          </p:cNvPicPr>
          <p:nvPr/>
        </p:nvPicPr>
        <p:blipFill>
          <a:blip r:embed="rId2"/>
          <a:stretch>
            <a:fillRect/>
          </a:stretch>
        </p:blipFill>
        <p:spPr>
          <a:xfrm>
            <a:off x="4423569" y="3034584"/>
            <a:ext cx="3509173" cy="1828062"/>
          </a:xfrm>
          <a:prstGeom prst="rect">
            <a:avLst/>
          </a:prstGeom>
        </p:spPr>
      </p:pic>
      <p:cxnSp>
        <p:nvCxnSpPr>
          <p:cNvPr id="8" name="Straight Connector 7">
            <a:extLst>
              <a:ext uri="{FF2B5EF4-FFF2-40B4-BE49-F238E27FC236}">
                <a16:creationId xmlns:a16="http://schemas.microsoft.com/office/drawing/2014/main" id="{2286ABC7-DB2A-4DAB-A184-7A3435AD464E}"/>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6BBE2C3B-8CDE-4AF3-8DA2-1F0B4D01B559}"/>
              </a:ext>
            </a:extLst>
          </p:cNvPr>
          <p:cNvPicPr>
            <a:picLocks noChangeAspect="1"/>
          </p:cNvPicPr>
          <p:nvPr/>
        </p:nvPicPr>
        <p:blipFill>
          <a:blip r:embed="rId3"/>
          <a:stretch>
            <a:fillRect/>
          </a:stretch>
        </p:blipFill>
        <p:spPr>
          <a:xfrm>
            <a:off x="8236376" y="141800"/>
            <a:ext cx="652998" cy="455908"/>
          </a:xfrm>
          <a:prstGeom prst="rect">
            <a:avLst/>
          </a:prstGeom>
        </p:spPr>
      </p:pic>
      <p:sp>
        <p:nvSpPr>
          <p:cNvPr id="10" name="TextBox 9">
            <a:extLst>
              <a:ext uri="{FF2B5EF4-FFF2-40B4-BE49-F238E27FC236}">
                <a16:creationId xmlns:a16="http://schemas.microsoft.com/office/drawing/2014/main" id="{91888F03-4E85-48BD-9D74-6423C8262EDC}"/>
              </a:ext>
            </a:extLst>
          </p:cNvPr>
          <p:cNvSpPr txBox="1"/>
          <p:nvPr/>
        </p:nvSpPr>
        <p:spPr>
          <a:xfrm>
            <a:off x="175142" y="654866"/>
            <a:ext cx="3095596" cy="307777"/>
          </a:xfrm>
          <a:prstGeom prst="rect">
            <a:avLst/>
          </a:prstGeom>
          <a:noFill/>
        </p:spPr>
        <p:txBody>
          <a:bodyPr wrap="square">
            <a:spAutoFit/>
          </a:bodyPr>
          <a:lstStyle/>
          <a:p>
            <a:r>
              <a:rPr lang="es-ES" sz="1400" b="1" dirty="0">
                <a:latin typeface="IBM Plex Sans Text" panose="020B0503050203000203" pitchFamily="34" charset="0"/>
              </a:rPr>
              <a:t>Actualizaciones de Clúster  </a:t>
            </a:r>
            <a:endParaRPr lang="en-US" b="1" dirty="0"/>
          </a:p>
        </p:txBody>
      </p:sp>
      <p:pic>
        <p:nvPicPr>
          <p:cNvPr id="11" name="IBM 8-bar logo" descr="IBM 8-bar logo, black">
            <a:extLst>
              <a:ext uri="{FF2B5EF4-FFF2-40B4-BE49-F238E27FC236}">
                <a16:creationId xmlns:a16="http://schemas.microsoft.com/office/drawing/2014/main" id="{CFDE3228-47E8-4E48-BF3C-57F3120CE99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spTree>
    <p:extLst>
      <p:ext uri="{BB962C8B-B14F-4D97-AF65-F5344CB8AC3E}">
        <p14:creationId xmlns:p14="http://schemas.microsoft.com/office/powerpoint/2010/main" val="2554514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8;p24">
            <a:extLst>
              <a:ext uri="{FF2B5EF4-FFF2-40B4-BE49-F238E27FC236}">
                <a16:creationId xmlns:a16="http://schemas.microsoft.com/office/drawing/2014/main" id="{F4DF9CE8-A717-F749-B3D1-DFD40A858E26}"/>
              </a:ext>
            </a:extLst>
          </p:cNvPr>
          <p:cNvSpPr txBox="1">
            <a:spLocks/>
          </p:cNvSpPr>
          <p:nvPr/>
        </p:nvSpPr>
        <p:spPr>
          <a:xfrm>
            <a:off x="285427" y="704182"/>
            <a:ext cx="6347490" cy="307777"/>
          </a:xfrm>
          <a:prstGeom prst="rect">
            <a:avLst/>
          </a:prstGeom>
          <a:noFill/>
        </p:spPr>
        <p:txBody>
          <a:bodyPr wrap="square">
            <a:spAutoFit/>
          </a:bodyPr>
          <a:lstStyle>
            <a:defPPr marR="0" lvl="0" algn="l" rtl="0">
              <a:lnSpc>
                <a:spcPct val="100000"/>
              </a:lnSpc>
              <a:spcBef>
                <a:spcPts val="0"/>
              </a:spcBef>
              <a:spcAft>
                <a:spcPts val="0"/>
              </a:spcAft>
            </a:defPPr>
            <a:lvl1pPr>
              <a:defRPr b="1">
                <a:latin typeface="IBM Plex Sans Text" panose="020B050305020300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Master node scheduling</a:t>
            </a:r>
          </a:p>
        </p:txBody>
      </p:sp>
      <p:sp>
        <p:nvSpPr>
          <p:cNvPr id="4" name="TextBox 3">
            <a:extLst>
              <a:ext uri="{FF2B5EF4-FFF2-40B4-BE49-F238E27FC236}">
                <a16:creationId xmlns:a16="http://schemas.microsoft.com/office/drawing/2014/main" id="{B9BA4479-D920-0C4C-841A-66271D2CF985}"/>
              </a:ext>
            </a:extLst>
          </p:cNvPr>
          <p:cNvSpPr txBox="1"/>
          <p:nvPr/>
        </p:nvSpPr>
        <p:spPr>
          <a:xfrm>
            <a:off x="464950" y="1332854"/>
            <a:ext cx="7919634" cy="2893100"/>
          </a:xfrm>
          <a:prstGeom prst="rect">
            <a:avLst/>
          </a:prstGeom>
          <a:noFill/>
        </p:spPr>
        <p:txBody>
          <a:bodyPr wrap="square" rtlCol="0">
            <a:spAutoFit/>
          </a:bodyPr>
          <a:lstStyle/>
          <a:p>
            <a:r>
              <a:rPr lang="es-ES_tradnl" b="1" dirty="0">
                <a:latin typeface="IBM Plex Sans" panose="020B0503050203000203" pitchFamily="34" charset="0"/>
              </a:rPr>
              <a:t>Estado actual</a:t>
            </a:r>
          </a:p>
          <a:p>
            <a:endParaRPr lang="es-ES_tradnl" b="1" dirty="0">
              <a:latin typeface="IBM Plex Sans" panose="020B0503050203000203" pitchFamily="34" charset="0"/>
            </a:endParaRPr>
          </a:p>
          <a:p>
            <a:r>
              <a:rPr lang="es-ES_tradnl" dirty="0">
                <a:latin typeface="IBM Plex Sans" panose="020B0503050203000203" pitchFamily="34" charset="0"/>
              </a:rPr>
              <a:t>Nodos master y de infraestructura –&gt; No Schedule</a:t>
            </a:r>
          </a:p>
          <a:p>
            <a:endParaRPr lang="es-ES_tradnl" dirty="0">
              <a:latin typeface="IBM Plex Sans" panose="020B0503050203000203" pitchFamily="34" charset="0"/>
            </a:endParaRPr>
          </a:p>
          <a:p>
            <a:endParaRPr lang="es-ES_tradnl" dirty="0">
              <a:latin typeface="IBM Plex Sans" panose="020B0503050203000203" pitchFamily="34" charset="0"/>
            </a:endParaRPr>
          </a:p>
          <a:p>
            <a:endParaRPr lang="es-ES_tradnl" b="1" dirty="0">
              <a:latin typeface="IBM Plex Sans" panose="020B0503050203000203" pitchFamily="34" charset="0"/>
            </a:endParaRPr>
          </a:p>
          <a:p>
            <a:endParaRPr lang="es-ES_tradnl" b="1" dirty="0">
              <a:latin typeface="IBM Plex Sans" panose="020B0503050203000203" pitchFamily="34" charset="0"/>
            </a:endParaRPr>
          </a:p>
          <a:p>
            <a:endParaRPr lang="es-ES_tradnl" b="1" dirty="0">
              <a:latin typeface="IBM Plex Sans" panose="020B0503050203000203" pitchFamily="34" charset="0"/>
            </a:endParaRPr>
          </a:p>
          <a:p>
            <a:endParaRPr lang="es-ES_tradnl" dirty="0">
              <a:latin typeface="IBM Plex Sans" panose="020B0503050203000203" pitchFamily="34" charset="0"/>
            </a:endParaRPr>
          </a:p>
          <a:p>
            <a:r>
              <a:rPr lang="es-ES_tradnl" b="1" dirty="0">
                <a:latin typeface="IBM Plex Sans" panose="020B0503050203000203" pitchFamily="34" charset="0"/>
              </a:rPr>
              <a:t>Recomendaciones</a:t>
            </a:r>
          </a:p>
          <a:p>
            <a:endParaRPr lang="es-ES_tradnl" b="1" dirty="0">
              <a:latin typeface="IBM Plex Sans" panose="020B0503050203000203" pitchFamily="34" charset="0"/>
            </a:endParaRPr>
          </a:p>
          <a:p>
            <a:r>
              <a:rPr lang="es-ES_tradnl" dirty="0">
                <a:latin typeface="IBM Plex Sans" panose="020B0503050203000203" pitchFamily="34" charset="0"/>
              </a:rPr>
              <a:t>Mantener los </a:t>
            </a:r>
            <a:r>
              <a:rPr lang="es-ES_tradnl" dirty="0" err="1">
                <a:latin typeface="IBM Plex Sans" panose="020B0503050203000203" pitchFamily="34" charset="0"/>
              </a:rPr>
              <a:t>Tains</a:t>
            </a:r>
            <a:r>
              <a:rPr lang="es-ES_tradnl" dirty="0">
                <a:latin typeface="IBM Plex Sans" panose="020B0503050203000203" pitchFamily="34" charset="0"/>
              </a:rPr>
              <a:t>  para nodos de infra </a:t>
            </a:r>
            <a:r>
              <a:rPr lang="es-ES_tradnl">
                <a:latin typeface="IBM Plex Sans" panose="020B0503050203000203" pitchFamily="34" charset="0"/>
              </a:rPr>
              <a:t>y master.</a:t>
            </a:r>
            <a:endParaRPr lang="es-ES_tradnl" dirty="0">
              <a:latin typeface="IBM Plex Sans" panose="020B0503050203000203" pitchFamily="34" charset="0"/>
            </a:endParaRPr>
          </a:p>
          <a:p>
            <a:r>
              <a:rPr lang="es-ES_tradnl" dirty="0">
                <a:latin typeface="IBM Plex Sans" panose="020B0503050203000203" pitchFamily="34" charset="0"/>
              </a:rPr>
              <a:t>Uso de </a:t>
            </a:r>
            <a:r>
              <a:rPr lang="es-ES_tradnl" b="1" dirty="0" err="1">
                <a:latin typeface="IBM Plex Sans" panose="020B0503050203000203" pitchFamily="34" charset="0"/>
              </a:rPr>
              <a:t>tolerations</a:t>
            </a:r>
            <a:r>
              <a:rPr lang="es-ES_tradnl" dirty="0">
                <a:latin typeface="IBM Plex Sans" panose="020B0503050203000203" pitchFamily="34" charset="0"/>
              </a:rPr>
              <a:t> para </a:t>
            </a:r>
            <a:r>
              <a:rPr lang="es-ES_tradnl" dirty="0" err="1">
                <a:latin typeface="IBM Plex Sans" panose="020B0503050203000203" pitchFamily="34" charset="0"/>
              </a:rPr>
              <a:t>observability</a:t>
            </a:r>
            <a:endParaRPr lang="es-ES_tradnl" dirty="0">
              <a:latin typeface="IBM Plex Sans" panose="020B0503050203000203" pitchFamily="34" charset="0"/>
            </a:endParaRPr>
          </a:p>
        </p:txBody>
      </p:sp>
      <p:pic>
        <p:nvPicPr>
          <p:cNvPr id="7" name="Picture 6">
            <a:extLst>
              <a:ext uri="{FF2B5EF4-FFF2-40B4-BE49-F238E27FC236}">
                <a16:creationId xmlns:a16="http://schemas.microsoft.com/office/drawing/2014/main" id="{C9097654-9687-2F4D-978B-6A2ED614EDAB}"/>
              </a:ext>
            </a:extLst>
          </p:cNvPr>
          <p:cNvPicPr>
            <a:picLocks noChangeAspect="1"/>
          </p:cNvPicPr>
          <p:nvPr/>
        </p:nvPicPr>
        <p:blipFill rotWithShape="1">
          <a:blip r:embed="rId2"/>
          <a:srcRect b="67385"/>
          <a:stretch/>
        </p:blipFill>
        <p:spPr>
          <a:xfrm>
            <a:off x="464950" y="2076777"/>
            <a:ext cx="4229100" cy="989945"/>
          </a:xfrm>
          <a:prstGeom prst="rect">
            <a:avLst/>
          </a:prstGeom>
        </p:spPr>
      </p:pic>
      <p:pic>
        <p:nvPicPr>
          <p:cNvPr id="8" name="Picture 7">
            <a:extLst>
              <a:ext uri="{FF2B5EF4-FFF2-40B4-BE49-F238E27FC236}">
                <a16:creationId xmlns:a16="http://schemas.microsoft.com/office/drawing/2014/main" id="{4722EE10-8040-364A-AF11-E06A416AA7F2}"/>
              </a:ext>
            </a:extLst>
          </p:cNvPr>
          <p:cNvPicPr>
            <a:picLocks noChangeAspect="1"/>
          </p:cNvPicPr>
          <p:nvPr/>
        </p:nvPicPr>
        <p:blipFill rotWithShape="1">
          <a:blip r:embed="rId2"/>
          <a:srcRect t="52801"/>
          <a:stretch/>
        </p:blipFill>
        <p:spPr>
          <a:xfrm>
            <a:off x="4792715" y="2076777"/>
            <a:ext cx="4229100" cy="1432613"/>
          </a:xfrm>
          <a:prstGeom prst="rect">
            <a:avLst/>
          </a:prstGeom>
        </p:spPr>
      </p:pic>
      <p:cxnSp>
        <p:nvCxnSpPr>
          <p:cNvPr id="11" name="Straight Connector 10">
            <a:extLst>
              <a:ext uri="{FF2B5EF4-FFF2-40B4-BE49-F238E27FC236}">
                <a16:creationId xmlns:a16="http://schemas.microsoft.com/office/drawing/2014/main" id="{D38AE807-BA27-4022-BA66-D90B11AB8930}"/>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64BB42B9-6195-42AA-8669-8778381A1E89}"/>
              </a:ext>
            </a:extLst>
          </p:cNvPr>
          <p:cNvPicPr>
            <a:picLocks noChangeAspect="1"/>
          </p:cNvPicPr>
          <p:nvPr/>
        </p:nvPicPr>
        <p:blipFill>
          <a:blip r:embed="rId3"/>
          <a:stretch>
            <a:fillRect/>
          </a:stretch>
        </p:blipFill>
        <p:spPr>
          <a:xfrm>
            <a:off x="8236376" y="141800"/>
            <a:ext cx="652998" cy="455908"/>
          </a:xfrm>
          <a:prstGeom prst="rect">
            <a:avLst/>
          </a:prstGeom>
        </p:spPr>
      </p:pic>
      <p:sp>
        <p:nvSpPr>
          <p:cNvPr id="13" name="Google Shape;168;p24">
            <a:extLst>
              <a:ext uri="{FF2B5EF4-FFF2-40B4-BE49-F238E27FC236}">
                <a16:creationId xmlns:a16="http://schemas.microsoft.com/office/drawing/2014/main" id="{49CA282E-6496-41F4-8126-356B56D72681}"/>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OpenShift Configuration</a:t>
            </a:r>
          </a:p>
        </p:txBody>
      </p:sp>
      <p:pic>
        <p:nvPicPr>
          <p:cNvPr id="14" name="IBM 8-bar logo" descr="IBM 8-bar logo, black">
            <a:extLst>
              <a:ext uri="{FF2B5EF4-FFF2-40B4-BE49-F238E27FC236}">
                <a16:creationId xmlns:a16="http://schemas.microsoft.com/office/drawing/2014/main" id="{56B63826-1E8F-4E46-932F-4E35CD8E5AE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spTree>
    <p:extLst>
      <p:ext uri="{BB962C8B-B14F-4D97-AF65-F5344CB8AC3E}">
        <p14:creationId xmlns:p14="http://schemas.microsoft.com/office/powerpoint/2010/main" val="2484988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A4479-D920-0C4C-841A-66271D2CF985}"/>
              </a:ext>
            </a:extLst>
          </p:cNvPr>
          <p:cNvSpPr txBox="1"/>
          <p:nvPr/>
        </p:nvSpPr>
        <p:spPr>
          <a:xfrm>
            <a:off x="254626" y="1031290"/>
            <a:ext cx="7919634" cy="2246769"/>
          </a:xfrm>
          <a:prstGeom prst="rect">
            <a:avLst/>
          </a:prstGeom>
          <a:noFill/>
        </p:spPr>
        <p:txBody>
          <a:bodyPr wrap="square" rtlCol="0">
            <a:spAutoFit/>
          </a:bodyPr>
          <a:lstStyle/>
          <a:p>
            <a:r>
              <a:rPr lang="es-ES_tradnl" b="1" dirty="0">
                <a:latin typeface="IBM Plex Sans" panose="020B0503050203000203" pitchFamily="34" charset="0"/>
              </a:rPr>
              <a:t>Estado actual</a:t>
            </a:r>
            <a:endParaRPr lang="es-ES_tradnl" dirty="0">
              <a:latin typeface="IBM Plex Sans" panose="020B0503050203000203" pitchFamily="34" charset="0"/>
            </a:endParaRPr>
          </a:p>
          <a:p>
            <a:r>
              <a:rPr lang="es-ES_tradnl" dirty="0">
                <a:latin typeface="IBM Plex Sans" panose="020B0503050203000203" pitchFamily="34" charset="0"/>
              </a:rPr>
              <a:t>Cada uno de los entornos separados en un </a:t>
            </a:r>
            <a:r>
              <a:rPr lang="es-ES_tradnl" dirty="0" err="1">
                <a:latin typeface="IBM Plex Sans" panose="020B0503050203000203" pitchFamily="34" charset="0"/>
              </a:rPr>
              <a:t>cluster</a:t>
            </a:r>
            <a:r>
              <a:rPr lang="es-ES_tradnl" dirty="0">
                <a:latin typeface="IBM Plex Sans" panose="020B0503050203000203" pitchFamily="34" charset="0"/>
              </a:rPr>
              <a:t> diferente. </a:t>
            </a:r>
            <a:r>
              <a:rPr lang="es-ES_tradnl" b="1" dirty="0">
                <a:latin typeface="IBM Plex Sans" panose="020B0503050203000203" pitchFamily="34" charset="0"/>
              </a:rPr>
              <a:t>Single-</a:t>
            </a:r>
            <a:r>
              <a:rPr lang="es-ES_tradnl" b="1" dirty="0" err="1">
                <a:latin typeface="IBM Plex Sans" panose="020B0503050203000203" pitchFamily="34" charset="0"/>
              </a:rPr>
              <a:t>Tenant</a:t>
            </a:r>
            <a:r>
              <a:rPr lang="es-ES_tradnl" b="1" dirty="0">
                <a:latin typeface="IBM Plex Sans" panose="020B0503050203000203" pitchFamily="34" charset="0"/>
              </a:rPr>
              <a:t> </a:t>
            </a:r>
            <a:r>
              <a:rPr lang="es-ES_tradnl" b="1" dirty="0" err="1">
                <a:latin typeface="IBM Plex Sans" panose="020B0503050203000203" pitchFamily="34" charset="0"/>
              </a:rPr>
              <a:t>Cluster</a:t>
            </a:r>
            <a:endParaRPr lang="es-ES_tradnl" b="1" dirty="0">
              <a:latin typeface="IBM Plex Sans" panose="020B0503050203000203" pitchFamily="34" charset="0"/>
            </a:endParaRPr>
          </a:p>
          <a:p>
            <a:endParaRPr lang="es-ES_tradnl" dirty="0">
              <a:latin typeface="IBM Plex Sans" panose="020B0503050203000203" pitchFamily="34" charset="0"/>
            </a:endParaRPr>
          </a:p>
          <a:p>
            <a:r>
              <a:rPr lang="es-ES_tradnl" dirty="0" err="1">
                <a:latin typeface="IBM Plex Sans" panose="020B0503050203000203" pitchFamily="34" charset="0"/>
              </a:rPr>
              <a:t>Multi-Tenant</a:t>
            </a:r>
            <a:r>
              <a:rPr lang="es-ES_tradnl" dirty="0">
                <a:latin typeface="IBM Plex Sans" panose="020B0503050203000203" pitchFamily="34" charset="0"/>
              </a:rPr>
              <a:t> </a:t>
            </a:r>
            <a:r>
              <a:rPr lang="es-ES_tradnl" dirty="0" err="1">
                <a:latin typeface="IBM Plex Sans" panose="020B0503050203000203" pitchFamily="34" charset="0"/>
              </a:rPr>
              <a:t>Cluster</a:t>
            </a:r>
            <a:r>
              <a:rPr lang="es-ES_tradnl" dirty="0">
                <a:latin typeface="IBM Plex Sans" panose="020B0503050203000203" pitchFamily="34" charset="0"/>
              </a:rPr>
              <a:t> </a:t>
            </a:r>
          </a:p>
          <a:p>
            <a:r>
              <a:rPr lang="es-ES_tradnl" dirty="0">
                <a:latin typeface="IBM Plex Sans" panose="020B0503050203000203" pitchFamily="34" charset="0"/>
              </a:rPr>
              <a:t>	- Basado en división de nodos</a:t>
            </a:r>
          </a:p>
          <a:p>
            <a:r>
              <a:rPr lang="es-ES_tradnl" dirty="0">
                <a:latin typeface="IBM Plex Sans" panose="020B0503050203000203" pitchFamily="34" charset="0"/>
              </a:rPr>
              <a:t>	- Basado en separación con </a:t>
            </a:r>
            <a:r>
              <a:rPr lang="es-ES_tradnl" dirty="0" err="1">
                <a:latin typeface="IBM Plex Sans" panose="020B0503050203000203" pitchFamily="34" charset="0"/>
              </a:rPr>
              <a:t>napespaces</a:t>
            </a:r>
            <a:r>
              <a:rPr lang="es-ES_tradnl" dirty="0">
                <a:latin typeface="IBM Plex Sans" panose="020B0503050203000203" pitchFamily="34" charset="0"/>
              </a:rPr>
              <a:t> </a:t>
            </a:r>
          </a:p>
          <a:p>
            <a:endParaRPr lang="es-ES_tradnl" dirty="0">
              <a:latin typeface="IBM Plex Sans" panose="020B0503050203000203" pitchFamily="34" charset="0"/>
            </a:endParaRPr>
          </a:p>
          <a:p>
            <a:r>
              <a:rPr lang="es-ES_tradnl" b="1" dirty="0">
                <a:latin typeface="IBM Plex Sans" panose="020B0503050203000203" pitchFamily="34" charset="0"/>
              </a:rPr>
              <a:t>Recomendaciones</a:t>
            </a:r>
          </a:p>
          <a:p>
            <a:r>
              <a:rPr lang="es-ES_tradnl" dirty="0">
                <a:latin typeface="IBM Plex Sans" panose="020B0503050203000203" pitchFamily="34" charset="0"/>
              </a:rPr>
              <a:t>A la hora de crear un posible entorno de desarrollo, usar </a:t>
            </a:r>
            <a:r>
              <a:rPr lang="es-ES_tradnl" dirty="0" err="1">
                <a:latin typeface="IBM Plex Sans" panose="020B0503050203000203" pitchFamily="34" charset="0"/>
              </a:rPr>
              <a:t>Multi-Tenant</a:t>
            </a:r>
            <a:r>
              <a:rPr lang="es-ES_tradnl" dirty="0">
                <a:latin typeface="IBM Plex Sans" panose="020B0503050203000203" pitchFamily="34" charset="0"/>
              </a:rPr>
              <a:t> </a:t>
            </a:r>
            <a:r>
              <a:rPr lang="es-ES_tradnl" dirty="0" err="1">
                <a:latin typeface="IBM Plex Sans" panose="020B0503050203000203" pitchFamily="34" charset="0"/>
              </a:rPr>
              <a:t>Cluster</a:t>
            </a:r>
            <a:r>
              <a:rPr lang="es-ES_tradnl" dirty="0">
                <a:latin typeface="IBM Plex Sans" panose="020B0503050203000203" pitchFamily="34" charset="0"/>
              </a:rPr>
              <a:t> basado en </a:t>
            </a:r>
            <a:r>
              <a:rPr lang="es-ES_tradnl" dirty="0" err="1">
                <a:latin typeface="IBM Plex Sans" panose="020B0503050203000203" pitchFamily="34" charset="0"/>
              </a:rPr>
              <a:t>namespaces</a:t>
            </a:r>
            <a:r>
              <a:rPr lang="es-ES_tradnl" dirty="0">
                <a:latin typeface="IBM Plex Sans" panose="020B0503050203000203" pitchFamily="34" charset="0"/>
              </a:rPr>
              <a:t> para separar los entornos de Desarrollo y Test en el mismo </a:t>
            </a:r>
            <a:r>
              <a:rPr lang="es-ES_tradnl" dirty="0" err="1">
                <a:latin typeface="IBM Plex Sans" panose="020B0503050203000203" pitchFamily="34" charset="0"/>
              </a:rPr>
              <a:t>cluster</a:t>
            </a:r>
            <a:r>
              <a:rPr lang="es-ES_tradnl" dirty="0">
                <a:latin typeface="IBM Plex Sans" panose="020B0503050203000203" pitchFamily="34" charset="0"/>
              </a:rPr>
              <a:t>.</a:t>
            </a:r>
          </a:p>
        </p:txBody>
      </p:sp>
      <p:pic>
        <p:nvPicPr>
          <p:cNvPr id="3078" name="Picture 6">
            <a:extLst>
              <a:ext uri="{FF2B5EF4-FFF2-40B4-BE49-F238E27FC236}">
                <a16:creationId xmlns:a16="http://schemas.microsoft.com/office/drawing/2014/main" id="{5A806C28-A375-674D-973C-60688CADB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406" y="3273723"/>
            <a:ext cx="4479188" cy="16769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B537D15-9FB7-4C1D-9DB2-144BFFC62D1F}"/>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4BBD7E35-7528-4C3C-8315-726BD1369E43}"/>
              </a:ext>
            </a:extLst>
          </p:cNvPr>
          <p:cNvPicPr>
            <a:picLocks noChangeAspect="1"/>
          </p:cNvPicPr>
          <p:nvPr/>
        </p:nvPicPr>
        <p:blipFill>
          <a:blip r:embed="rId4"/>
          <a:stretch>
            <a:fillRect/>
          </a:stretch>
        </p:blipFill>
        <p:spPr>
          <a:xfrm>
            <a:off x="8236376" y="141800"/>
            <a:ext cx="652998" cy="455908"/>
          </a:xfrm>
          <a:prstGeom prst="rect">
            <a:avLst/>
          </a:prstGeom>
        </p:spPr>
      </p:pic>
      <p:sp>
        <p:nvSpPr>
          <p:cNvPr id="10" name="Google Shape;168;p24">
            <a:extLst>
              <a:ext uri="{FF2B5EF4-FFF2-40B4-BE49-F238E27FC236}">
                <a16:creationId xmlns:a16="http://schemas.microsoft.com/office/drawing/2014/main" id="{7F820888-8DBF-480F-8C45-30F398067441}"/>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OpenShift Configuration</a:t>
            </a:r>
          </a:p>
        </p:txBody>
      </p:sp>
      <p:pic>
        <p:nvPicPr>
          <p:cNvPr id="11" name="IBM 8-bar logo" descr="IBM 8-bar logo, black">
            <a:extLst>
              <a:ext uri="{FF2B5EF4-FFF2-40B4-BE49-F238E27FC236}">
                <a16:creationId xmlns:a16="http://schemas.microsoft.com/office/drawing/2014/main" id="{B78B7FB5-8E83-4C92-B89C-2C93BC437CF8}"/>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8439014" y="4772421"/>
            <a:ext cx="599926" cy="239364"/>
          </a:xfrm>
          <a:prstGeom prst="rect">
            <a:avLst/>
          </a:prstGeom>
        </p:spPr>
      </p:pic>
      <p:sp>
        <p:nvSpPr>
          <p:cNvPr id="12" name="TextBox 11">
            <a:extLst>
              <a:ext uri="{FF2B5EF4-FFF2-40B4-BE49-F238E27FC236}">
                <a16:creationId xmlns:a16="http://schemas.microsoft.com/office/drawing/2014/main" id="{BB6D4F7F-CAAA-438A-8F6B-440F468B1418}"/>
              </a:ext>
            </a:extLst>
          </p:cNvPr>
          <p:cNvSpPr txBox="1"/>
          <p:nvPr/>
        </p:nvSpPr>
        <p:spPr>
          <a:xfrm>
            <a:off x="237727" y="743621"/>
            <a:ext cx="2448483" cy="307777"/>
          </a:xfrm>
          <a:prstGeom prst="rect">
            <a:avLst/>
          </a:prstGeom>
          <a:noFill/>
        </p:spPr>
        <p:txBody>
          <a:bodyPr wrap="square">
            <a:spAutoFit/>
          </a:bodyPr>
          <a:lstStyle/>
          <a:p>
            <a:r>
              <a:rPr lang="es-ES" sz="1400" b="1" dirty="0">
                <a:latin typeface="IBM Plex Sans Text" panose="020B0503050203000203" pitchFamily="34" charset="0"/>
              </a:rPr>
              <a:t>Aislamiento de entornos  </a:t>
            </a:r>
            <a:endParaRPr lang="en-US" b="1" dirty="0"/>
          </a:p>
        </p:txBody>
      </p:sp>
    </p:spTree>
    <p:extLst>
      <p:ext uri="{BB962C8B-B14F-4D97-AF65-F5344CB8AC3E}">
        <p14:creationId xmlns:p14="http://schemas.microsoft.com/office/powerpoint/2010/main" val="314064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168;p24">
            <a:extLst>
              <a:ext uri="{FF2B5EF4-FFF2-40B4-BE49-F238E27FC236}">
                <a16:creationId xmlns:a16="http://schemas.microsoft.com/office/drawing/2014/main" id="{F4DF9CE8-A717-F749-B3D1-DFD40A858E26}"/>
              </a:ext>
            </a:extLst>
          </p:cNvPr>
          <p:cNvSpPr txBox="1">
            <a:spLocks/>
          </p:cNvSpPr>
          <p:nvPr/>
        </p:nvSpPr>
        <p:spPr>
          <a:xfrm>
            <a:off x="254626" y="728488"/>
            <a:ext cx="4391863" cy="29401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00" dirty="0">
                <a:solidFill>
                  <a:srgbClr val="000000"/>
                </a:solidFill>
                <a:latin typeface="IBM Plex Sans Text" panose="020B0503050203000203" pitchFamily="34" charset="0"/>
              </a:rPr>
              <a:t>Application Availability</a:t>
            </a:r>
          </a:p>
        </p:txBody>
      </p:sp>
      <p:sp>
        <p:nvSpPr>
          <p:cNvPr id="4" name="TextBox 3">
            <a:extLst>
              <a:ext uri="{FF2B5EF4-FFF2-40B4-BE49-F238E27FC236}">
                <a16:creationId xmlns:a16="http://schemas.microsoft.com/office/drawing/2014/main" id="{B9BA4479-D920-0C4C-841A-66271D2CF985}"/>
              </a:ext>
            </a:extLst>
          </p:cNvPr>
          <p:cNvSpPr txBox="1"/>
          <p:nvPr/>
        </p:nvSpPr>
        <p:spPr>
          <a:xfrm>
            <a:off x="133867" y="1310896"/>
            <a:ext cx="7919634" cy="3108543"/>
          </a:xfrm>
          <a:prstGeom prst="rect">
            <a:avLst/>
          </a:prstGeom>
          <a:noFill/>
        </p:spPr>
        <p:txBody>
          <a:bodyPr wrap="square" rtlCol="0">
            <a:spAutoFit/>
          </a:bodyPr>
          <a:lstStyle/>
          <a:p>
            <a:r>
              <a:rPr lang="es-ES_tradnl" b="1" dirty="0">
                <a:latin typeface="IBM Plex Sans" panose="020B0503050203000203" pitchFamily="34" charset="0"/>
              </a:rPr>
              <a:t>Estado actual</a:t>
            </a:r>
          </a:p>
          <a:p>
            <a:endParaRPr lang="es-ES_tradnl" dirty="0">
              <a:latin typeface="IBM Plex Sans" panose="020B0503050203000203" pitchFamily="34" charset="0"/>
            </a:endParaRPr>
          </a:p>
          <a:p>
            <a:r>
              <a:rPr lang="es-ES_tradnl" dirty="0">
                <a:latin typeface="IBM Plex Sans" panose="020B0503050203000203" pitchFamily="34" charset="0"/>
              </a:rPr>
              <a:t>Los </a:t>
            </a:r>
            <a:r>
              <a:rPr lang="es-ES_tradnl" dirty="0" err="1">
                <a:latin typeface="IBM Plex Sans" panose="020B0503050203000203" pitchFamily="34" charset="0"/>
              </a:rPr>
              <a:t>clusters</a:t>
            </a:r>
            <a:r>
              <a:rPr lang="es-ES_tradnl" dirty="0">
                <a:latin typeface="IBM Plex Sans" panose="020B0503050203000203" pitchFamily="34" charset="0"/>
              </a:rPr>
              <a:t> aprovisionados se encuentran aprovisionados </a:t>
            </a:r>
          </a:p>
          <a:p>
            <a:r>
              <a:rPr lang="es-ES_tradnl" dirty="0">
                <a:latin typeface="IBM Plex Sans" panose="020B0503050203000203" pitchFamily="34" charset="0"/>
              </a:rPr>
              <a:t>en modo </a:t>
            </a:r>
            <a:r>
              <a:rPr lang="es-ES_tradnl" b="1" dirty="0">
                <a:latin typeface="IBM Plex Sans" panose="020B0503050203000203" pitchFamily="34" charset="0"/>
              </a:rPr>
              <a:t>Single </a:t>
            </a:r>
            <a:r>
              <a:rPr lang="es-ES_tradnl" b="1" dirty="0" err="1">
                <a:latin typeface="IBM Plex Sans" panose="020B0503050203000203" pitchFamily="34" charset="0"/>
              </a:rPr>
              <a:t>zone</a:t>
            </a:r>
            <a:r>
              <a:rPr lang="es-ES_tradnl" b="1" dirty="0">
                <a:latin typeface="IBM Plex Sans" panose="020B0503050203000203" pitchFamily="34" charset="0"/>
              </a:rPr>
              <a:t> </a:t>
            </a:r>
            <a:r>
              <a:rPr lang="es-ES_tradnl" b="1" dirty="0" err="1">
                <a:latin typeface="IBM Plex Sans" panose="020B0503050203000203" pitchFamily="34" charset="0"/>
              </a:rPr>
              <a:t>cluster</a:t>
            </a:r>
            <a:r>
              <a:rPr lang="es-ES_tradnl" b="1" dirty="0">
                <a:latin typeface="IBM Plex Sans" panose="020B0503050203000203" pitchFamily="34" charset="0"/>
              </a:rPr>
              <a:t> </a:t>
            </a:r>
            <a:r>
              <a:rPr lang="es-ES_tradnl" dirty="0">
                <a:latin typeface="IBM Plex Sans" panose="020B0503050203000203" pitchFamily="34" charset="0"/>
              </a:rPr>
              <a:t>(</a:t>
            </a:r>
            <a:r>
              <a:rPr lang="es-ES_tradnl" dirty="0" err="1">
                <a:latin typeface="IBM Plex Sans" panose="020B0503050203000203" pitchFamily="34" charset="0"/>
              </a:rPr>
              <a:t>Julian</a:t>
            </a:r>
            <a:r>
              <a:rPr lang="es-ES_tradnl" dirty="0">
                <a:latin typeface="IBM Plex Sans" panose="020B0503050203000203" pitchFamily="34" charset="0"/>
              </a:rPr>
              <a:t> Camarillo)</a:t>
            </a:r>
          </a:p>
          <a:p>
            <a:r>
              <a:rPr lang="es-ES_tradnl" dirty="0">
                <a:latin typeface="IBM Plex Sans" panose="020B0503050203000203" pitchFamily="34" charset="0"/>
              </a:rPr>
              <a:t>Esto aporta protección ante caídas/fallos en uno de los nodos. </a:t>
            </a:r>
          </a:p>
          <a:p>
            <a:r>
              <a:rPr lang="es-ES_tradnl" dirty="0">
                <a:latin typeface="IBM Plex Sans" panose="020B0503050203000203" pitchFamily="34" charset="0"/>
              </a:rPr>
              <a:t>Pero no aporta protección ante caídas/fallos a nivel de zona/</a:t>
            </a:r>
            <a:r>
              <a:rPr lang="es-ES_tradnl" dirty="0" err="1">
                <a:latin typeface="IBM Plex Sans" panose="020B0503050203000203" pitchFamily="34" charset="0"/>
              </a:rPr>
              <a:t>cluster</a:t>
            </a:r>
            <a:endParaRPr lang="es-ES_tradnl" dirty="0">
              <a:latin typeface="IBM Plex Sans" panose="020B0503050203000203" pitchFamily="34" charset="0"/>
            </a:endParaRPr>
          </a:p>
          <a:p>
            <a:endParaRPr lang="es-ES_tradnl" dirty="0">
              <a:latin typeface="IBM Plex Sans" panose="020B0503050203000203" pitchFamily="34" charset="0"/>
            </a:endParaRPr>
          </a:p>
          <a:p>
            <a:endParaRPr lang="es-ES_tradnl" dirty="0">
              <a:latin typeface="IBM Plex Sans" panose="020B0503050203000203" pitchFamily="34" charset="0"/>
            </a:endParaRPr>
          </a:p>
          <a:p>
            <a:r>
              <a:rPr lang="es-ES_tradnl" b="1" dirty="0">
                <a:latin typeface="IBM Plex Sans" panose="020B0503050203000203" pitchFamily="34" charset="0"/>
              </a:rPr>
              <a:t>Recomendaciones</a:t>
            </a:r>
          </a:p>
          <a:p>
            <a:endParaRPr lang="es-ES_tradnl" b="1" dirty="0">
              <a:latin typeface="IBM Plex Sans" panose="020B0503050203000203" pitchFamily="34" charset="0"/>
            </a:endParaRPr>
          </a:p>
          <a:p>
            <a:pPr marL="285750" indent="-285750">
              <a:buFont typeface="Arial" panose="020B0604020202020204" pitchFamily="34" charset="0"/>
              <a:buChar char="•"/>
            </a:pPr>
            <a:r>
              <a:rPr lang="es-ES_tradnl" dirty="0">
                <a:latin typeface="IBM Plex Sans" panose="020B0503050203000203" pitchFamily="34" charset="0"/>
              </a:rPr>
              <a:t>Disponer de 2 </a:t>
            </a:r>
            <a:r>
              <a:rPr lang="es-ES_tradnl" dirty="0" err="1">
                <a:latin typeface="IBM Plex Sans" panose="020B0503050203000203" pitchFamily="34" charset="0"/>
              </a:rPr>
              <a:t>clusters</a:t>
            </a:r>
            <a:r>
              <a:rPr lang="es-ES_tradnl" dirty="0">
                <a:latin typeface="IBM Plex Sans" panose="020B0503050203000203" pitchFamily="34" charset="0"/>
              </a:rPr>
              <a:t> en diferentes localizaciones (</a:t>
            </a:r>
            <a:r>
              <a:rPr lang="es-ES_tradnl" dirty="0" err="1">
                <a:latin typeface="IBM Plex Sans" panose="020B0503050203000203" pitchFamily="34" charset="0"/>
              </a:rPr>
              <a:t>cloud</a:t>
            </a:r>
            <a:r>
              <a:rPr lang="es-ES_tradnl" dirty="0">
                <a:latin typeface="IBM Plex Sans" panose="020B0503050203000203" pitchFamily="34" charset="0"/>
              </a:rPr>
              <a:t> </a:t>
            </a:r>
            <a:r>
              <a:rPr lang="es-ES_tradnl" dirty="0" err="1">
                <a:latin typeface="IBM Plex Sans" panose="020B0503050203000203" pitchFamily="34" charset="0"/>
              </a:rPr>
              <a:t>provider</a:t>
            </a:r>
            <a:r>
              <a:rPr lang="es-ES_tradnl" dirty="0">
                <a:latin typeface="IBM Plex Sans" panose="020B0503050203000203" pitchFamily="34" charset="0"/>
              </a:rPr>
              <a:t>, segundo </a:t>
            </a:r>
            <a:r>
              <a:rPr lang="es-ES_tradnl" dirty="0" err="1">
                <a:latin typeface="IBM Plex Sans" panose="020B0503050203000203" pitchFamily="34" charset="0"/>
              </a:rPr>
              <a:t>datacenter</a:t>
            </a:r>
            <a:r>
              <a:rPr lang="es-ES_tradnl" dirty="0">
                <a:latin typeface="IBM Plex Sans" panose="020B0503050203000203" pitchFamily="34" charset="0"/>
              </a:rPr>
              <a:t>). </a:t>
            </a:r>
            <a:r>
              <a:rPr lang="es-ES_tradnl" b="1" dirty="0">
                <a:latin typeface="IBM Plex Sans" panose="020B0503050203000203" pitchFamily="34" charset="0"/>
              </a:rPr>
              <a:t>APORTA HA </a:t>
            </a:r>
          </a:p>
          <a:p>
            <a:pPr marL="285750" indent="-285750">
              <a:buFont typeface="Arial" panose="020B0604020202020204" pitchFamily="34" charset="0"/>
              <a:buChar char="•"/>
            </a:pPr>
            <a:r>
              <a:rPr lang="es-ES_tradnl" dirty="0">
                <a:latin typeface="IBM Plex Sans" panose="020B0503050203000203" pitchFamily="34" charset="0"/>
              </a:rPr>
              <a:t>O como está planificado aprovisionar el segundo </a:t>
            </a:r>
            <a:r>
              <a:rPr lang="es-ES_tradnl" dirty="0" err="1">
                <a:latin typeface="IBM Plex Sans" panose="020B0503050203000203" pitchFamily="34" charset="0"/>
              </a:rPr>
              <a:t>cluster</a:t>
            </a:r>
            <a:r>
              <a:rPr lang="es-ES_tradnl" dirty="0">
                <a:latin typeface="IBM Plex Sans" panose="020B0503050203000203" pitchFamily="34" charset="0"/>
              </a:rPr>
              <a:t> en caso de desbordamiento o de DR. </a:t>
            </a:r>
            <a:r>
              <a:rPr lang="es-ES_tradnl" b="1" dirty="0">
                <a:latin typeface="IBM Plex Sans" panose="020B0503050203000203" pitchFamily="34" charset="0"/>
              </a:rPr>
              <a:t>NO APORTA HA</a:t>
            </a:r>
          </a:p>
        </p:txBody>
      </p:sp>
      <p:cxnSp>
        <p:nvCxnSpPr>
          <p:cNvPr id="8" name="Straight Connector 7">
            <a:extLst>
              <a:ext uri="{FF2B5EF4-FFF2-40B4-BE49-F238E27FC236}">
                <a16:creationId xmlns:a16="http://schemas.microsoft.com/office/drawing/2014/main" id="{E88122F4-6474-46C4-9BAE-C20D3A5A0F70}"/>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8BAB225F-90D2-4336-961B-102CDEF3ED2C}"/>
              </a:ext>
            </a:extLst>
          </p:cNvPr>
          <p:cNvPicPr>
            <a:picLocks noChangeAspect="1"/>
          </p:cNvPicPr>
          <p:nvPr/>
        </p:nvPicPr>
        <p:blipFill>
          <a:blip r:embed="rId3"/>
          <a:stretch>
            <a:fillRect/>
          </a:stretch>
        </p:blipFill>
        <p:spPr>
          <a:xfrm>
            <a:off x="8236376" y="141800"/>
            <a:ext cx="652998" cy="455908"/>
          </a:xfrm>
          <a:prstGeom prst="rect">
            <a:avLst/>
          </a:prstGeom>
        </p:spPr>
      </p:pic>
      <p:sp>
        <p:nvSpPr>
          <p:cNvPr id="10" name="Google Shape;168;p24">
            <a:extLst>
              <a:ext uri="{FF2B5EF4-FFF2-40B4-BE49-F238E27FC236}">
                <a16:creationId xmlns:a16="http://schemas.microsoft.com/office/drawing/2014/main" id="{1D19D126-57D5-489A-A51A-4667E2CB5540}"/>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OpenShift Configuration</a:t>
            </a:r>
          </a:p>
        </p:txBody>
      </p:sp>
      <p:pic>
        <p:nvPicPr>
          <p:cNvPr id="11" name="IBM 8-bar logo" descr="IBM 8-bar logo, black">
            <a:extLst>
              <a:ext uri="{FF2B5EF4-FFF2-40B4-BE49-F238E27FC236}">
                <a16:creationId xmlns:a16="http://schemas.microsoft.com/office/drawing/2014/main" id="{3257FE22-4B87-4E56-89CD-2F66BFFCE9CE}"/>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pic>
        <p:nvPicPr>
          <p:cNvPr id="1026" name="Picture 2" descr="On-premises multi-clusters">
            <a:extLst>
              <a:ext uri="{FF2B5EF4-FFF2-40B4-BE49-F238E27FC236}">
                <a16:creationId xmlns:a16="http://schemas.microsoft.com/office/drawing/2014/main" id="{00F8E6B8-E078-2E40-AEE2-E1D1F976E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518" y="1014382"/>
            <a:ext cx="3245346" cy="232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7223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8;p24">
            <a:extLst>
              <a:ext uri="{FF2B5EF4-FFF2-40B4-BE49-F238E27FC236}">
                <a16:creationId xmlns:a16="http://schemas.microsoft.com/office/drawing/2014/main" id="{F4DF9CE8-A717-F749-B3D1-DFD40A858E26}"/>
              </a:ext>
            </a:extLst>
          </p:cNvPr>
          <p:cNvSpPr txBox="1">
            <a:spLocks/>
          </p:cNvSpPr>
          <p:nvPr/>
        </p:nvSpPr>
        <p:spPr>
          <a:xfrm>
            <a:off x="254626" y="752855"/>
            <a:ext cx="7678116" cy="281119"/>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00" dirty="0">
                <a:solidFill>
                  <a:srgbClr val="000000"/>
                </a:solidFill>
                <a:latin typeface="IBM Plex Sans Text" panose="020B0503050203000203" pitchFamily="34" charset="0"/>
              </a:rPr>
              <a:t>Overcommit </a:t>
            </a:r>
            <a:r>
              <a:rPr lang="en-GB" sz="1400" dirty="0" err="1">
                <a:solidFill>
                  <a:srgbClr val="000000"/>
                </a:solidFill>
                <a:latin typeface="IBM Plex Sans Text" panose="020B0503050203000203" pitchFamily="34" charset="0"/>
              </a:rPr>
              <a:t>en</a:t>
            </a:r>
            <a:r>
              <a:rPr lang="en-GB" sz="1400" dirty="0">
                <a:solidFill>
                  <a:srgbClr val="000000"/>
                </a:solidFill>
                <a:latin typeface="IBM Plex Sans Text" panose="020B0503050203000203" pitchFamily="34" charset="0"/>
              </a:rPr>
              <a:t> los </a:t>
            </a:r>
            <a:r>
              <a:rPr lang="en-GB" sz="1400" dirty="0" err="1">
                <a:solidFill>
                  <a:srgbClr val="000000"/>
                </a:solidFill>
                <a:latin typeface="IBM Plex Sans Text" panose="020B0503050203000203" pitchFamily="34" charset="0"/>
              </a:rPr>
              <a:t>Nodos</a:t>
            </a:r>
            <a:endParaRPr lang="en-GB" sz="1400" dirty="0">
              <a:solidFill>
                <a:srgbClr val="000000"/>
              </a:solidFill>
              <a:latin typeface="IBM Plex Sans Text" panose="020B0503050203000203" pitchFamily="34" charset="0"/>
            </a:endParaRPr>
          </a:p>
        </p:txBody>
      </p:sp>
      <p:sp>
        <p:nvSpPr>
          <p:cNvPr id="4" name="TextBox 3">
            <a:extLst>
              <a:ext uri="{FF2B5EF4-FFF2-40B4-BE49-F238E27FC236}">
                <a16:creationId xmlns:a16="http://schemas.microsoft.com/office/drawing/2014/main" id="{B9BA4479-D920-0C4C-841A-66271D2CF985}"/>
              </a:ext>
            </a:extLst>
          </p:cNvPr>
          <p:cNvSpPr txBox="1"/>
          <p:nvPr/>
        </p:nvSpPr>
        <p:spPr>
          <a:xfrm>
            <a:off x="464950" y="1232922"/>
            <a:ext cx="7919634" cy="2677656"/>
          </a:xfrm>
          <a:prstGeom prst="rect">
            <a:avLst/>
          </a:prstGeom>
          <a:noFill/>
        </p:spPr>
        <p:txBody>
          <a:bodyPr wrap="square" lIns="91440" tIns="45720" rIns="91440" bIns="45720" rtlCol="0" anchor="t">
            <a:spAutoFit/>
          </a:bodyPr>
          <a:lstStyle/>
          <a:p>
            <a:r>
              <a:rPr lang="es-ES_tradnl" b="1" dirty="0">
                <a:latin typeface="IBM Plex Sans" panose="020B0503050203000203" pitchFamily="34" charset="0"/>
              </a:rPr>
              <a:t>Estado actual</a:t>
            </a:r>
          </a:p>
          <a:p>
            <a:endParaRPr lang="es-ES_tradnl" dirty="0">
              <a:latin typeface="IBM Plex Sans" panose="020B0503050203000203" pitchFamily="34" charset="0"/>
            </a:endParaRPr>
          </a:p>
          <a:p>
            <a:r>
              <a:rPr lang="es-ES_tradnl" dirty="0">
                <a:latin typeface="IBM Plex Sans"/>
              </a:rPr>
              <a:t>Durante el </a:t>
            </a:r>
            <a:r>
              <a:rPr lang="es-ES_tradnl" dirty="0" err="1">
                <a:latin typeface="IBM Plex Sans"/>
              </a:rPr>
              <a:t>assessment</a:t>
            </a:r>
            <a:r>
              <a:rPr lang="es-ES_tradnl" dirty="0">
                <a:latin typeface="IBM Plex Sans"/>
              </a:rPr>
              <a:t> hemos observado </a:t>
            </a:r>
            <a:r>
              <a:rPr lang="es-ES_tradnl" dirty="0" err="1">
                <a:latin typeface="IBM Plex Sans"/>
              </a:rPr>
              <a:t>overcommitting</a:t>
            </a:r>
            <a:r>
              <a:rPr lang="es-ES_tradnl" dirty="0">
                <a:latin typeface="IBM Plex Sans"/>
              </a:rPr>
              <a:t> en los nodos del </a:t>
            </a:r>
            <a:r>
              <a:rPr lang="es-ES_tradnl" dirty="0" err="1">
                <a:latin typeface="IBM Plex Sans"/>
              </a:rPr>
              <a:t>cluster</a:t>
            </a:r>
            <a:r>
              <a:rPr lang="es-ES_tradnl" dirty="0">
                <a:latin typeface="IBM Plex Sans"/>
              </a:rPr>
              <a:t> de OCP.</a:t>
            </a:r>
            <a:endParaRPr lang="es-ES_tradnl" dirty="0">
              <a:latin typeface="IBM Plex Sans" panose="020B0503050203000203" pitchFamily="34" charset="0"/>
            </a:endParaRPr>
          </a:p>
          <a:p>
            <a:r>
              <a:rPr lang="es-ES_tradnl" dirty="0">
                <a:latin typeface="IBM Plex Sans" panose="020B0503050203000203" pitchFamily="34" charset="0"/>
              </a:rPr>
              <a:t>Un nodo está </a:t>
            </a:r>
            <a:r>
              <a:rPr lang="es-ES_tradnl" dirty="0" err="1">
                <a:latin typeface="IBM Plex Sans" panose="020B0503050203000203" pitchFamily="34" charset="0"/>
              </a:rPr>
              <a:t>overcommitted</a:t>
            </a:r>
            <a:r>
              <a:rPr lang="es-ES_tradnl" dirty="0">
                <a:latin typeface="IBM Plex Sans" panose="020B0503050203000203" pitchFamily="34" charset="0"/>
              </a:rPr>
              <a:t> cuando la suma de los límites de todos los </a:t>
            </a:r>
            <a:r>
              <a:rPr lang="es-ES_tradnl" dirty="0" err="1">
                <a:latin typeface="IBM Plex Sans" panose="020B0503050203000203" pitchFamily="34" charset="0"/>
              </a:rPr>
              <a:t>pods</a:t>
            </a:r>
            <a:r>
              <a:rPr lang="es-ES_tradnl" dirty="0">
                <a:latin typeface="IBM Plex Sans" panose="020B0503050203000203" pitchFamily="34" charset="0"/>
              </a:rPr>
              <a:t> de ese nodo supera la capacidad disponible de la máquina.</a:t>
            </a:r>
            <a:endParaRPr lang="es-ES_tradnl" b="1" dirty="0">
              <a:latin typeface="IBM Plex Sans" panose="020B0503050203000203" pitchFamily="34" charset="0"/>
            </a:endParaRPr>
          </a:p>
          <a:p>
            <a:endParaRPr lang="es-ES_tradnl" dirty="0">
              <a:latin typeface="IBM Plex Sans" panose="020B0503050203000203" pitchFamily="34" charset="0"/>
            </a:endParaRPr>
          </a:p>
          <a:p>
            <a:r>
              <a:rPr lang="es-ES_tradnl" b="1" dirty="0">
                <a:latin typeface="IBM Plex Sans" panose="020B0503050203000203" pitchFamily="34" charset="0"/>
              </a:rPr>
              <a:t>Recomendaciones</a:t>
            </a:r>
          </a:p>
          <a:p>
            <a:endParaRPr lang="es-ES_tradnl" b="1" dirty="0">
              <a:latin typeface="IBM Plex Sans"/>
            </a:endParaRPr>
          </a:p>
          <a:p>
            <a:r>
              <a:rPr lang="es-ES_tradnl" dirty="0">
                <a:latin typeface="IBM Plex Sans" panose="020B0503050203000203" pitchFamily="34" charset="0"/>
              </a:rPr>
              <a:t>Las solicitudes y los límites permiten a los administradores gestionar el </a:t>
            </a:r>
            <a:r>
              <a:rPr lang="es-ES_tradnl" dirty="0" err="1">
                <a:latin typeface="IBM Plex Sans" panose="020B0503050203000203" pitchFamily="34" charset="0"/>
              </a:rPr>
              <a:t>sobrecompromiso</a:t>
            </a:r>
            <a:r>
              <a:rPr lang="es-ES_tradnl" dirty="0">
                <a:latin typeface="IBM Plex Sans" panose="020B0503050203000203" pitchFamily="34" charset="0"/>
              </a:rPr>
              <a:t> de recursos en un nodo de Red </a:t>
            </a:r>
            <a:r>
              <a:rPr lang="es-ES_tradnl" dirty="0" err="1">
                <a:latin typeface="IBM Plex Sans" panose="020B0503050203000203" pitchFamily="34" charset="0"/>
              </a:rPr>
              <a:t>Hat</a:t>
            </a:r>
            <a:r>
              <a:rPr lang="es-ES_tradnl" dirty="0">
                <a:latin typeface="IBM Plex Sans" panose="020B0503050203000203" pitchFamily="34" charset="0"/>
              </a:rPr>
              <a:t> </a:t>
            </a:r>
            <a:r>
              <a:rPr lang="es-ES_tradnl" dirty="0" err="1">
                <a:latin typeface="IBM Plex Sans" panose="020B0503050203000203" pitchFamily="34" charset="0"/>
              </a:rPr>
              <a:t>OpenShift</a:t>
            </a:r>
            <a:r>
              <a:rPr lang="es-ES_tradnl" dirty="0">
                <a:latin typeface="IBM Plex Sans" panose="020B0503050203000203" pitchFamily="34" charset="0"/>
              </a:rPr>
              <a:t>.</a:t>
            </a:r>
          </a:p>
          <a:p>
            <a:endParaRPr lang="es-ES_tradnl" b="1" dirty="0">
              <a:latin typeface="IBM Plex Sans" panose="020B0503050203000203" pitchFamily="34" charset="0"/>
            </a:endParaRPr>
          </a:p>
          <a:p>
            <a:r>
              <a:rPr lang="es-ES_tradnl" dirty="0" err="1">
                <a:latin typeface="IBM Plex Sans"/>
              </a:rPr>
              <a:t>Capacity</a:t>
            </a:r>
            <a:r>
              <a:rPr lang="es-ES_tradnl" dirty="0">
                <a:latin typeface="IBM Plex Sans"/>
              </a:rPr>
              <a:t> plan con limites, </a:t>
            </a:r>
            <a:r>
              <a:rPr lang="es-ES_tradnl" dirty="0" err="1">
                <a:latin typeface="IBM Plex Sans"/>
              </a:rPr>
              <a:t>request</a:t>
            </a:r>
            <a:r>
              <a:rPr lang="es-ES_tradnl" dirty="0">
                <a:latin typeface="IBM Plex Sans"/>
              </a:rPr>
              <a:t>, </a:t>
            </a:r>
            <a:r>
              <a:rPr lang="es-ES_tradnl" dirty="0" err="1">
                <a:latin typeface="IBM Plex Sans"/>
              </a:rPr>
              <a:t>quotas</a:t>
            </a:r>
            <a:r>
              <a:rPr lang="es-ES_tradnl" dirty="0">
                <a:latin typeface="IBM Plex Sans"/>
              </a:rPr>
              <a:t>, etc.</a:t>
            </a:r>
          </a:p>
        </p:txBody>
      </p:sp>
      <p:pic>
        <p:nvPicPr>
          <p:cNvPr id="5" name="Picture 4">
            <a:extLst>
              <a:ext uri="{FF2B5EF4-FFF2-40B4-BE49-F238E27FC236}">
                <a16:creationId xmlns:a16="http://schemas.microsoft.com/office/drawing/2014/main" id="{4755734B-A30F-DE42-ABE3-DABAF42BD933}"/>
              </a:ext>
            </a:extLst>
          </p:cNvPr>
          <p:cNvPicPr>
            <a:picLocks noChangeAspect="1"/>
          </p:cNvPicPr>
          <p:nvPr/>
        </p:nvPicPr>
        <p:blipFill rotWithShape="1">
          <a:blip r:embed="rId2"/>
          <a:srcRect t="4352"/>
          <a:stretch/>
        </p:blipFill>
        <p:spPr>
          <a:xfrm>
            <a:off x="4775645" y="3404382"/>
            <a:ext cx="3217171" cy="1477489"/>
          </a:xfrm>
          <a:prstGeom prst="rect">
            <a:avLst/>
          </a:prstGeom>
        </p:spPr>
      </p:pic>
      <p:cxnSp>
        <p:nvCxnSpPr>
          <p:cNvPr id="8" name="Straight Connector 7">
            <a:extLst>
              <a:ext uri="{FF2B5EF4-FFF2-40B4-BE49-F238E27FC236}">
                <a16:creationId xmlns:a16="http://schemas.microsoft.com/office/drawing/2014/main" id="{C66391C7-B383-45F1-AA9B-F018E6758EC0}"/>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123EDE10-6DCE-4514-84C2-2350EADB7135}"/>
              </a:ext>
            </a:extLst>
          </p:cNvPr>
          <p:cNvPicPr>
            <a:picLocks noChangeAspect="1"/>
          </p:cNvPicPr>
          <p:nvPr/>
        </p:nvPicPr>
        <p:blipFill>
          <a:blip r:embed="rId3"/>
          <a:stretch>
            <a:fillRect/>
          </a:stretch>
        </p:blipFill>
        <p:spPr>
          <a:xfrm>
            <a:off x="8236376" y="141800"/>
            <a:ext cx="652998" cy="455908"/>
          </a:xfrm>
          <a:prstGeom prst="rect">
            <a:avLst/>
          </a:prstGeom>
        </p:spPr>
      </p:pic>
      <p:sp>
        <p:nvSpPr>
          <p:cNvPr id="10" name="Google Shape;168;p24">
            <a:extLst>
              <a:ext uri="{FF2B5EF4-FFF2-40B4-BE49-F238E27FC236}">
                <a16:creationId xmlns:a16="http://schemas.microsoft.com/office/drawing/2014/main" id="{DE8071AA-2570-404F-9DEA-43D02208BE54}"/>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ym typeface="Inter-Regular"/>
              </a:rPr>
              <a:t>OpenShift Configuration</a:t>
            </a:r>
          </a:p>
        </p:txBody>
      </p:sp>
      <p:pic>
        <p:nvPicPr>
          <p:cNvPr id="11" name="IBM 8-bar logo" descr="IBM 8-bar logo, black">
            <a:extLst>
              <a:ext uri="{FF2B5EF4-FFF2-40B4-BE49-F238E27FC236}">
                <a16:creationId xmlns:a16="http://schemas.microsoft.com/office/drawing/2014/main" id="{D27DFD05-1370-493E-AFBB-25CACAD7571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spTree>
    <p:extLst>
      <p:ext uri="{BB962C8B-B14F-4D97-AF65-F5344CB8AC3E}">
        <p14:creationId xmlns:p14="http://schemas.microsoft.com/office/powerpoint/2010/main" val="113681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2" name="Google Shape;136;p21">
            <a:extLst>
              <a:ext uri="{FF2B5EF4-FFF2-40B4-BE49-F238E27FC236}">
                <a16:creationId xmlns:a16="http://schemas.microsoft.com/office/drawing/2014/main" id="{9111205B-F2C0-0742-9E89-E53C3A42A426}"/>
              </a:ext>
            </a:extLst>
          </p:cNvPr>
          <p:cNvSpPr txBox="1">
            <a:spLocks noGrp="1"/>
          </p:cNvSpPr>
          <p:nvPr>
            <p:ph type="body" idx="1"/>
          </p:nvPr>
        </p:nvSpPr>
        <p:spPr>
          <a:xfrm>
            <a:off x="304800" y="662161"/>
            <a:ext cx="4716780" cy="3638241"/>
          </a:xfrm>
          <a:prstGeom prst="rect">
            <a:avLst/>
          </a:prstGeom>
        </p:spPr>
        <p:txBody>
          <a:bodyPr spcFirstLastPara="1" wrap="square" lIns="0" tIns="0" rIns="0" bIns="0" anchor="t" anchorCtr="0">
            <a:noAutofit/>
          </a:bodyPr>
          <a:lstStyle/>
          <a:p>
            <a:pPr marL="171450" indent="-171450">
              <a:buFont typeface="Arial" panose="020B0604020202020204" pitchFamily="34" charset="0"/>
              <a:buChar char="•"/>
            </a:pPr>
            <a:r>
              <a:rPr lang="en-GB" sz="1400" dirty="0" err="1">
                <a:sym typeface="Arial"/>
              </a:rPr>
              <a:t>Introducción</a:t>
            </a:r>
            <a:endParaRPr lang="en-GB" sz="1400" dirty="0">
              <a:sym typeface="Arial"/>
            </a:endParaRPr>
          </a:p>
          <a:p>
            <a:pPr marL="171450" indent="-171450">
              <a:buFont typeface="Arial" panose="020B0604020202020204" pitchFamily="34" charset="0"/>
              <a:buChar char="•"/>
            </a:pPr>
            <a:r>
              <a:rPr lang="en-GB" sz="1400" dirty="0" err="1">
                <a:sym typeface="Arial"/>
              </a:rPr>
              <a:t>Arquitectura</a:t>
            </a:r>
            <a:r>
              <a:rPr lang="en-GB" sz="1400" dirty="0">
                <a:sym typeface="Arial"/>
              </a:rPr>
              <a:t> &amp; </a:t>
            </a:r>
            <a:r>
              <a:rPr lang="en-GB" sz="1400" dirty="0" err="1">
                <a:sym typeface="Arial"/>
              </a:rPr>
              <a:t>Recomendaciones</a:t>
            </a:r>
            <a:endParaRPr lang="en-GB" sz="1400" dirty="0">
              <a:sym typeface="Arial"/>
            </a:endParaRPr>
          </a:p>
          <a:p>
            <a:pPr marL="628650" lvl="1" indent="-171450">
              <a:buFont typeface="Arial" panose="020B0604020202020204" pitchFamily="34" charset="0"/>
              <a:buChar char="•"/>
            </a:pPr>
            <a:r>
              <a:rPr lang="en-GB" sz="1400" dirty="0" err="1">
                <a:sym typeface="Arial"/>
              </a:rPr>
              <a:t>Infraestructura</a:t>
            </a:r>
            <a:r>
              <a:rPr lang="en-GB" sz="1400" dirty="0">
                <a:sym typeface="Arial"/>
              </a:rPr>
              <a:t> OpenShift</a:t>
            </a:r>
          </a:p>
          <a:p>
            <a:pPr marL="628650" lvl="1" indent="-171450">
              <a:buFont typeface="Arial" panose="020B0604020202020204" pitchFamily="34" charset="0"/>
              <a:buChar char="•"/>
            </a:pPr>
            <a:r>
              <a:rPr lang="en-GB" sz="1400" dirty="0" err="1">
                <a:sym typeface="Arial"/>
              </a:rPr>
              <a:t>Dimensionamiento</a:t>
            </a:r>
            <a:r>
              <a:rPr lang="en-GB" sz="1400" dirty="0">
                <a:sym typeface="Arial"/>
              </a:rPr>
              <a:t> y </a:t>
            </a:r>
            <a:r>
              <a:rPr lang="en-GB" sz="1400" dirty="0" err="1">
                <a:sym typeface="Arial"/>
              </a:rPr>
              <a:t>capacidad</a:t>
            </a:r>
            <a:endParaRPr lang="en-GB" sz="1400" dirty="0">
              <a:sym typeface="Arial"/>
            </a:endParaRPr>
          </a:p>
          <a:p>
            <a:pPr marL="628650" lvl="1" indent="-171450">
              <a:buFont typeface="Arial" panose="020B0604020202020204" pitchFamily="34" charset="0"/>
              <a:buChar char="•"/>
            </a:pPr>
            <a:r>
              <a:rPr lang="en-GB" sz="1400" dirty="0">
                <a:sym typeface="Arial"/>
              </a:rPr>
              <a:t>HA &amp; Disaster Recovery</a:t>
            </a:r>
          </a:p>
          <a:p>
            <a:pPr marL="171450" indent="-171450">
              <a:buFont typeface="Arial" panose="020B0604020202020204" pitchFamily="34" charset="0"/>
              <a:buChar char="•"/>
            </a:pPr>
            <a:r>
              <a:rPr lang="en-GB" sz="1400" dirty="0">
                <a:sym typeface="Arial"/>
              </a:rPr>
              <a:t>Red Hat OpenShift Configuration</a:t>
            </a:r>
          </a:p>
          <a:p>
            <a:pPr marL="171450" indent="-171450">
              <a:buFont typeface="Arial" panose="020B0604020202020204" pitchFamily="34" charset="0"/>
              <a:buChar char="•"/>
            </a:pPr>
            <a:r>
              <a:rPr lang="en-GB" sz="1400" dirty="0">
                <a:sym typeface="Arial"/>
              </a:rPr>
              <a:t>Desarrollo, </a:t>
            </a:r>
            <a:r>
              <a:rPr lang="en-GB" sz="1400" dirty="0" err="1">
                <a:sym typeface="Arial"/>
              </a:rPr>
              <a:t>integración</a:t>
            </a:r>
            <a:r>
              <a:rPr lang="en-GB" sz="1400" dirty="0">
                <a:sym typeface="Arial"/>
              </a:rPr>
              <a:t> y </a:t>
            </a:r>
            <a:r>
              <a:rPr lang="en-GB" sz="1400" dirty="0" err="1">
                <a:sym typeface="Arial"/>
              </a:rPr>
              <a:t>entrega</a:t>
            </a:r>
            <a:r>
              <a:rPr lang="en-GB" sz="1400" dirty="0">
                <a:sym typeface="Arial"/>
              </a:rPr>
              <a:t> </a:t>
            </a:r>
            <a:r>
              <a:rPr lang="en-GB" sz="1400" dirty="0" err="1">
                <a:sym typeface="Arial"/>
              </a:rPr>
              <a:t>aplicaciones</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Observabilidad</a:t>
            </a:r>
            <a:r>
              <a:rPr lang="en-GB" sz="1400" dirty="0">
                <a:sym typeface="Arial"/>
              </a:rPr>
              <a:t> y </a:t>
            </a:r>
            <a:r>
              <a:rPr lang="en-GB" sz="1400" dirty="0" err="1">
                <a:sym typeface="Arial"/>
              </a:rPr>
              <a:t>monitorización</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Seguridad</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Resumen</a:t>
            </a:r>
            <a:r>
              <a:rPr lang="en-GB" sz="1400" dirty="0">
                <a:sym typeface="Arial"/>
              </a:rPr>
              <a:t> </a:t>
            </a:r>
            <a:r>
              <a:rPr lang="en-GB" sz="1400" dirty="0" err="1">
                <a:sym typeface="Arial"/>
              </a:rPr>
              <a:t>Recomendaciones</a:t>
            </a:r>
            <a:r>
              <a:rPr lang="en-GB" sz="1400" dirty="0">
                <a:sym typeface="Arial"/>
              </a:rPr>
              <a:t> </a:t>
            </a:r>
          </a:p>
          <a:p>
            <a:pPr marL="171450" indent="-171450">
              <a:buFont typeface="Arial" panose="020B0604020202020204" pitchFamily="34" charset="0"/>
              <a:buChar char="•"/>
            </a:pPr>
            <a:r>
              <a:rPr lang="en-GB" sz="1400" dirty="0" err="1">
                <a:sym typeface="Arial"/>
              </a:rPr>
              <a:t>Siguientes</a:t>
            </a:r>
            <a:r>
              <a:rPr lang="en-GB" sz="1400" dirty="0">
                <a:sym typeface="Arial"/>
              </a:rPr>
              <a:t> Pasos</a:t>
            </a:r>
          </a:p>
          <a:p>
            <a:pPr marL="0" indent="0">
              <a:buNone/>
            </a:pPr>
            <a:endParaRPr lang="en-GB" sz="1400" dirty="0">
              <a:sym typeface="Arial"/>
            </a:endParaRPr>
          </a:p>
          <a:p>
            <a:pPr marL="171450" indent="-171450">
              <a:buFont typeface="Arial" panose="020B0604020202020204" pitchFamily="34" charset="0"/>
              <a:buChar char="•"/>
            </a:pPr>
            <a:endParaRPr lang="en-GB" sz="1400" dirty="0">
              <a:sym typeface="Arial"/>
            </a:endParaRPr>
          </a:p>
          <a:p>
            <a:pPr marL="0" indent="0">
              <a:buNone/>
            </a:pPr>
            <a:endParaRPr lang="en-GB" sz="1400" dirty="0">
              <a:sym typeface="Arial"/>
            </a:endParaRPr>
          </a:p>
          <a:p>
            <a:pPr marL="171450" indent="-171450">
              <a:buFont typeface="Arial" panose="020B0604020202020204" pitchFamily="34" charset="0"/>
              <a:buChar char="•"/>
            </a:pPr>
            <a:endParaRPr lang="en-GB" sz="1400" dirty="0"/>
          </a:p>
          <a:p>
            <a:pPr marL="0" lvl="0" indent="0">
              <a:buNone/>
            </a:pPr>
            <a:endParaRPr sz="1400" dirty="0"/>
          </a:p>
        </p:txBody>
      </p:sp>
      <p:sp>
        <p:nvSpPr>
          <p:cNvPr id="13" name="Google Shape;135;p21">
            <a:extLst>
              <a:ext uri="{FF2B5EF4-FFF2-40B4-BE49-F238E27FC236}">
                <a16:creationId xmlns:a16="http://schemas.microsoft.com/office/drawing/2014/main" id="{2F89E667-B428-9844-AA2F-850CB8EBB766}"/>
              </a:ext>
            </a:extLst>
          </p:cNvPr>
          <p:cNvSpPr txBox="1">
            <a:spLocks/>
          </p:cNvSpPr>
          <p:nvPr/>
        </p:nvSpPr>
        <p:spPr>
          <a:xfrm>
            <a:off x="304800" y="230670"/>
            <a:ext cx="4349671" cy="5354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GB" sz="2900" dirty="0"/>
              <a:t>Agenda</a:t>
            </a:r>
          </a:p>
        </p:txBody>
      </p:sp>
      <p:pic>
        <p:nvPicPr>
          <p:cNvPr id="14" name="Google Shape;137;p21">
            <a:extLst>
              <a:ext uri="{FF2B5EF4-FFF2-40B4-BE49-F238E27FC236}">
                <a16:creationId xmlns:a16="http://schemas.microsoft.com/office/drawing/2014/main" id="{968FFE96-E8B0-4845-A9A1-8F789F763BC6}"/>
              </a:ext>
            </a:extLst>
          </p:cNvPr>
          <p:cNvPicPr preferRelativeResize="0"/>
          <p:nvPr/>
        </p:nvPicPr>
        <p:blipFill>
          <a:blip r:embed="rId3"/>
          <a:srcRect l="13624" r="13624"/>
          <a:stretch/>
        </p:blipFill>
        <p:spPr>
          <a:xfrm>
            <a:off x="5197327" y="0"/>
            <a:ext cx="4024800" cy="5143500"/>
          </a:xfrm>
          <a:prstGeom prst="rect">
            <a:avLst/>
          </a:prstGeom>
          <a:noFill/>
          <a:ln>
            <a:noFill/>
          </a:ln>
          <a:effectLst>
            <a:glow>
              <a:schemeClr val="accent1"/>
            </a:glow>
          </a:effectLst>
        </p:spPr>
      </p:pic>
      <p:pic>
        <p:nvPicPr>
          <p:cNvPr id="34" name="Picture 33" descr="A picture containing icon&#10;&#10;Description automatically generated">
            <a:extLst>
              <a:ext uri="{FF2B5EF4-FFF2-40B4-BE49-F238E27FC236}">
                <a16:creationId xmlns:a16="http://schemas.microsoft.com/office/drawing/2014/main" id="{BBB07AA5-47BB-41D3-87AA-AAFF9582C59C}"/>
              </a:ext>
            </a:extLst>
          </p:cNvPr>
          <p:cNvPicPr>
            <a:picLocks noChangeAspect="1"/>
          </p:cNvPicPr>
          <p:nvPr/>
        </p:nvPicPr>
        <p:blipFill>
          <a:blip r:embed="rId4"/>
          <a:stretch>
            <a:fillRect/>
          </a:stretch>
        </p:blipFill>
        <p:spPr>
          <a:xfrm>
            <a:off x="7871459" y="4286905"/>
            <a:ext cx="1264921" cy="842001"/>
          </a:xfrm>
          <a:prstGeom prst="rect">
            <a:avLst/>
          </a:prstGeom>
        </p:spPr>
      </p:pic>
    </p:spTree>
    <p:extLst>
      <p:ext uri="{BB962C8B-B14F-4D97-AF65-F5344CB8AC3E}">
        <p14:creationId xmlns:p14="http://schemas.microsoft.com/office/powerpoint/2010/main" val="1979759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2" name="Google Shape;136;p21">
            <a:extLst>
              <a:ext uri="{FF2B5EF4-FFF2-40B4-BE49-F238E27FC236}">
                <a16:creationId xmlns:a16="http://schemas.microsoft.com/office/drawing/2014/main" id="{9111205B-F2C0-0742-9E89-E53C3A42A426}"/>
              </a:ext>
            </a:extLst>
          </p:cNvPr>
          <p:cNvSpPr txBox="1">
            <a:spLocks noGrp="1"/>
          </p:cNvSpPr>
          <p:nvPr>
            <p:ph type="body" idx="1"/>
          </p:nvPr>
        </p:nvSpPr>
        <p:spPr>
          <a:xfrm>
            <a:off x="304800" y="662161"/>
            <a:ext cx="4716780" cy="3638241"/>
          </a:xfrm>
          <a:prstGeom prst="rect">
            <a:avLst/>
          </a:prstGeom>
        </p:spPr>
        <p:txBody>
          <a:bodyPr spcFirstLastPara="1" wrap="square" lIns="0" tIns="0" rIns="0" bIns="0" anchor="t" anchorCtr="0">
            <a:noAutofit/>
          </a:bodyPr>
          <a:lstStyle/>
          <a:p>
            <a:pPr marL="171450" indent="-171450">
              <a:buFont typeface="Arial" panose="020B0604020202020204" pitchFamily="34" charset="0"/>
              <a:buChar char="•"/>
            </a:pPr>
            <a:r>
              <a:rPr lang="en-GB" sz="1400" dirty="0" err="1">
                <a:sym typeface="Arial"/>
              </a:rPr>
              <a:t>Introducción</a:t>
            </a:r>
            <a:endParaRPr lang="en-GB" sz="1400" dirty="0">
              <a:sym typeface="Arial"/>
            </a:endParaRPr>
          </a:p>
          <a:p>
            <a:pPr marL="171450" indent="-171450">
              <a:buFont typeface="Arial" panose="020B0604020202020204" pitchFamily="34" charset="0"/>
              <a:buChar char="•"/>
            </a:pPr>
            <a:r>
              <a:rPr lang="en-GB" sz="1400" dirty="0" err="1">
                <a:sym typeface="Arial"/>
              </a:rPr>
              <a:t>Arquitectura</a:t>
            </a:r>
            <a:r>
              <a:rPr lang="en-GB" sz="1400" dirty="0">
                <a:sym typeface="Arial"/>
              </a:rPr>
              <a:t> &amp; </a:t>
            </a:r>
            <a:r>
              <a:rPr lang="en-GB" sz="1400" dirty="0" err="1">
                <a:sym typeface="Arial"/>
              </a:rPr>
              <a:t>Recomendaciones</a:t>
            </a:r>
            <a:endParaRPr lang="en-GB" sz="1400" dirty="0">
              <a:sym typeface="Arial"/>
            </a:endParaRPr>
          </a:p>
          <a:p>
            <a:pPr marL="628650" lvl="1" indent="-171450">
              <a:buFont typeface="Arial" panose="020B0604020202020204" pitchFamily="34" charset="0"/>
              <a:buChar char="•"/>
            </a:pPr>
            <a:r>
              <a:rPr lang="en-GB" sz="1400" dirty="0" err="1">
                <a:sym typeface="Arial"/>
              </a:rPr>
              <a:t>Infraestructura</a:t>
            </a:r>
            <a:r>
              <a:rPr lang="en-GB" sz="1400" dirty="0">
                <a:sym typeface="Arial"/>
              </a:rPr>
              <a:t> OpenShift</a:t>
            </a:r>
          </a:p>
          <a:p>
            <a:pPr marL="628650" lvl="1" indent="-171450">
              <a:buFont typeface="Arial" panose="020B0604020202020204" pitchFamily="34" charset="0"/>
              <a:buChar char="•"/>
            </a:pPr>
            <a:r>
              <a:rPr lang="en-GB" sz="1400" dirty="0" err="1">
                <a:sym typeface="Arial"/>
              </a:rPr>
              <a:t>Dimensionamiento</a:t>
            </a:r>
            <a:r>
              <a:rPr lang="en-GB" sz="1400" dirty="0">
                <a:sym typeface="Arial"/>
              </a:rPr>
              <a:t> y </a:t>
            </a:r>
            <a:r>
              <a:rPr lang="en-GB" sz="1400" dirty="0" err="1">
                <a:sym typeface="Arial"/>
              </a:rPr>
              <a:t>capacidad</a:t>
            </a:r>
            <a:endParaRPr lang="en-GB" sz="1400" dirty="0">
              <a:sym typeface="Arial"/>
            </a:endParaRPr>
          </a:p>
          <a:p>
            <a:pPr marL="628650" lvl="1" indent="-171450">
              <a:buFont typeface="Arial" panose="020B0604020202020204" pitchFamily="34" charset="0"/>
              <a:buChar char="•"/>
            </a:pPr>
            <a:r>
              <a:rPr lang="en-GB" sz="1400" dirty="0">
                <a:sym typeface="Arial"/>
              </a:rPr>
              <a:t>HA &amp; Disaster Recovery</a:t>
            </a:r>
          </a:p>
          <a:p>
            <a:pPr marL="171450" indent="-171450">
              <a:buFont typeface="Arial" panose="020B0604020202020204" pitchFamily="34" charset="0"/>
              <a:buChar char="•"/>
            </a:pPr>
            <a:r>
              <a:rPr lang="en-GB" sz="1400" dirty="0">
                <a:sym typeface="Arial"/>
              </a:rPr>
              <a:t>Red Hat OpenShift Configuration</a:t>
            </a:r>
          </a:p>
          <a:p>
            <a:pPr marL="171450" indent="-171450">
              <a:buFont typeface="Arial" panose="020B0604020202020204" pitchFamily="34" charset="0"/>
              <a:buChar char="•"/>
            </a:pPr>
            <a:r>
              <a:rPr lang="en-GB" sz="1400" dirty="0">
                <a:sym typeface="Arial"/>
              </a:rPr>
              <a:t>Desarrollo, </a:t>
            </a:r>
            <a:r>
              <a:rPr lang="en-GB" sz="1400" dirty="0" err="1">
                <a:sym typeface="Arial"/>
              </a:rPr>
              <a:t>integración</a:t>
            </a:r>
            <a:r>
              <a:rPr lang="en-GB" sz="1400" dirty="0">
                <a:sym typeface="Arial"/>
              </a:rPr>
              <a:t> y </a:t>
            </a:r>
            <a:r>
              <a:rPr lang="en-GB" sz="1400" dirty="0" err="1">
                <a:sym typeface="Arial"/>
              </a:rPr>
              <a:t>entrega</a:t>
            </a:r>
            <a:r>
              <a:rPr lang="en-GB" sz="1400" dirty="0">
                <a:sym typeface="Arial"/>
              </a:rPr>
              <a:t> </a:t>
            </a:r>
            <a:r>
              <a:rPr lang="en-GB" sz="1400" dirty="0" err="1">
                <a:sym typeface="Arial"/>
              </a:rPr>
              <a:t>aplicaciones</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Observabilidad</a:t>
            </a:r>
            <a:r>
              <a:rPr lang="en-GB" sz="1400" dirty="0">
                <a:sym typeface="Arial"/>
              </a:rPr>
              <a:t> y </a:t>
            </a:r>
            <a:r>
              <a:rPr lang="en-GB" sz="1400" dirty="0" err="1">
                <a:sym typeface="Arial"/>
              </a:rPr>
              <a:t>monitorización</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Seguridad</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Resumen</a:t>
            </a:r>
            <a:r>
              <a:rPr lang="en-GB" sz="1400" dirty="0">
                <a:sym typeface="Arial"/>
              </a:rPr>
              <a:t> </a:t>
            </a:r>
            <a:r>
              <a:rPr lang="en-GB" sz="1400" dirty="0" err="1">
                <a:sym typeface="Arial"/>
              </a:rPr>
              <a:t>Recomendaciones</a:t>
            </a:r>
            <a:r>
              <a:rPr lang="en-GB" sz="1400" dirty="0">
                <a:sym typeface="Arial"/>
              </a:rPr>
              <a:t> </a:t>
            </a:r>
          </a:p>
          <a:p>
            <a:pPr marL="171450" indent="-171450">
              <a:buFont typeface="Arial" panose="020B0604020202020204" pitchFamily="34" charset="0"/>
              <a:buChar char="•"/>
            </a:pPr>
            <a:r>
              <a:rPr lang="en-GB" sz="1400" dirty="0" err="1">
                <a:sym typeface="Arial"/>
              </a:rPr>
              <a:t>Siguientes</a:t>
            </a:r>
            <a:r>
              <a:rPr lang="en-GB" sz="1400" dirty="0">
                <a:sym typeface="Arial"/>
              </a:rPr>
              <a:t> Pasos</a:t>
            </a:r>
          </a:p>
          <a:p>
            <a:pPr marL="628650" lvl="1"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0" indent="0">
              <a:buNone/>
            </a:pPr>
            <a:endParaRPr lang="en-GB" sz="1400" dirty="0">
              <a:sym typeface="Arial"/>
            </a:endParaRPr>
          </a:p>
          <a:p>
            <a:pPr marL="171450" indent="-171450">
              <a:buFont typeface="Arial" panose="020B0604020202020204" pitchFamily="34" charset="0"/>
              <a:buChar char="•"/>
            </a:pPr>
            <a:endParaRPr lang="en-GB" sz="1400" dirty="0"/>
          </a:p>
          <a:p>
            <a:pPr marL="0" lvl="0" indent="0">
              <a:buNone/>
            </a:pPr>
            <a:endParaRPr sz="1400" dirty="0"/>
          </a:p>
        </p:txBody>
      </p:sp>
      <p:sp>
        <p:nvSpPr>
          <p:cNvPr id="13" name="Google Shape;135;p21">
            <a:extLst>
              <a:ext uri="{FF2B5EF4-FFF2-40B4-BE49-F238E27FC236}">
                <a16:creationId xmlns:a16="http://schemas.microsoft.com/office/drawing/2014/main" id="{2F89E667-B428-9844-AA2F-850CB8EBB766}"/>
              </a:ext>
            </a:extLst>
          </p:cNvPr>
          <p:cNvSpPr txBox="1">
            <a:spLocks/>
          </p:cNvSpPr>
          <p:nvPr/>
        </p:nvSpPr>
        <p:spPr>
          <a:xfrm>
            <a:off x="304800" y="230670"/>
            <a:ext cx="4349671" cy="5354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GB" sz="2900" dirty="0"/>
              <a:t>Agenda</a:t>
            </a:r>
          </a:p>
        </p:txBody>
      </p:sp>
      <p:pic>
        <p:nvPicPr>
          <p:cNvPr id="14" name="Google Shape;137;p21">
            <a:extLst>
              <a:ext uri="{FF2B5EF4-FFF2-40B4-BE49-F238E27FC236}">
                <a16:creationId xmlns:a16="http://schemas.microsoft.com/office/drawing/2014/main" id="{968FFE96-E8B0-4845-A9A1-8F789F763BC6}"/>
              </a:ext>
            </a:extLst>
          </p:cNvPr>
          <p:cNvPicPr preferRelativeResize="0"/>
          <p:nvPr/>
        </p:nvPicPr>
        <p:blipFill>
          <a:blip r:embed="rId3"/>
          <a:srcRect l="13624" r="13624"/>
          <a:stretch/>
        </p:blipFill>
        <p:spPr>
          <a:xfrm>
            <a:off x="5197327" y="0"/>
            <a:ext cx="4024800" cy="5143500"/>
          </a:xfrm>
          <a:prstGeom prst="rect">
            <a:avLst/>
          </a:prstGeom>
          <a:noFill/>
          <a:ln>
            <a:noFill/>
          </a:ln>
          <a:effectLst>
            <a:glow>
              <a:schemeClr val="accent1"/>
            </a:glow>
          </a:effectLst>
        </p:spPr>
      </p:pic>
      <p:pic>
        <p:nvPicPr>
          <p:cNvPr id="34" name="Picture 33" descr="A picture containing icon&#10;&#10;Description automatically generated">
            <a:extLst>
              <a:ext uri="{FF2B5EF4-FFF2-40B4-BE49-F238E27FC236}">
                <a16:creationId xmlns:a16="http://schemas.microsoft.com/office/drawing/2014/main" id="{BBB07AA5-47BB-41D3-87AA-AAFF9582C59C}"/>
              </a:ext>
            </a:extLst>
          </p:cNvPr>
          <p:cNvPicPr>
            <a:picLocks noChangeAspect="1"/>
          </p:cNvPicPr>
          <p:nvPr/>
        </p:nvPicPr>
        <p:blipFill>
          <a:blip r:embed="rId4"/>
          <a:stretch>
            <a:fillRect/>
          </a:stretch>
        </p:blipFill>
        <p:spPr>
          <a:xfrm>
            <a:off x="7871459" y="4286905"/>
            <a:ext cx="1264921" cy="842001"/>
          </a:xfrm>
          <a:prstGeom prst="rect">
            <a:avLst/>
          </a:prstGeom>
        </p:spPr>
      </p:pic>
    </p:spTree>
    <p:extLst>
      <p:ext uri="{BB962C8B-B14F-4D97-AF65-F5344CB8AC3E}">
        <p14:creationId xmlns:p14="http://schemas.microsoft.com/office/powerpoint/2010/main" val="3598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9830C2-F155-4A68-A2F2-06062E649B92}"/>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745D0B41-6E4A-4EBF-93CB-B919D1A8C712}"/>
              </a:ext>
            </a:extLst>
          </p:cNvPr>
          <p:cNvPicPr>
            <a:picLocks noChangeAspect="1"/>
          </p:cNvPicPr>
          <p:nvPr/>
        </p:nvPicPr>
        <p:blipFill>
          <a:blip r:embed="rId2"/>
          <a:stretch>
            <a:fillRect/>
          </a:stretch>
        </p:blipFill>
        <p:spPr>
          <a:xfrm>
            <a:off x="8236376" y="141800"/>
            <a:ext cx="652998" cy="455908"/>
          </a:xfrm>
          <a:prstGeom prst="rect">
            <a:avLst/>
          </a:prstGeom>
        </p:spPr>
      </p:pic>
      <p:sp>
        <p:nvSpPr>
          <p:cNvPr id="7" name="Google Shape;168;p24">
            <a:extLst>
              <a:ext uri="{FF2B5EF4-FFF2-40B4-BE49-F238E27FC236}">
                <a16:creationId xmlns:a16="http://schemas.microsoft.com/office/drawing/2014/main" id="{4C250700-6D14-4630-A8EB-671999916DE9}"/>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ym typeface="Inter-Regular"/>
              </a:rPr>
              <a:t>Resumen</a:t>
            </a:r>
            <a:r>
              <a:rPr lang="en-US" dirty="0">
                <a:sym typeface="Inter-Regular"/>
              </a:rPr>
              <a:t> </a:t>
            </a:r>
            <a:r>
              <a:rPr lang="en-US" dirty="0" err="1">
                <a:sym typeface="Inter-Regular"/>
              </a:rPr>
              <a:t>Recomendaciones</a:t>
            </a:r>
            <a:endParaRPr lang="en-US" dirty="0">
              <a:sym typeface="Inter-Regular"/>
            </a:endParaRPr>
          </a:p>
        </p:txBody>
      </p:sp>
      <p:pic>
        <p:nvPicPr>
          <p:cNvPr id="8" name="IBM 8-bar logo" descr="IBM 8-bar logo, black">
            <a:extLst>
              <a:ext uri="{FF2B5EF4-FFF2-40B4-BE49-F238E27FC236}">
                <a16:creationId xmlns:a16="http://schemas.microsoft.com/office/drawing/2014/main" id="{4712CF6C-50D3-411B-A63D-5683EAFBE0F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439014" y="4772421"/>
            <a:ext cx="599926" cy="239364"/>
          </a:xfrm>
          <a:prstGeom prst="rect">
            <a:avLst/>
          </a:prstGeom>
        </p:spPr>
      </p:pic>
      <p:sp>
        <p:nvSpPr>
          <p:cNvPr id="9" name="Google Shape;92;p17">
            <a:extLst>
              <a:ext uri="{FF2B5EF4-FFF2-40B4-BE49-F238E27FC236}">
                <a16:creationId xmlns:a16="http://schemas.microsoft.com/office/drawing/2014/main" id="{DFB0C1FF-0F54-477F-8344-48668C298725}"/>
              </a:ext>
            </a:extLst>
          </p:cNvPr>
          <p:cNvSpPr txBox="1">
            <a:spLocks/>
          </p:cNvSpPr>
          <p:nvPr/>
        </p:nvSpPr>
        <p:spPr>
          <a:xfrm>
            <a:off x="159346" y="740588"/>
            <a:ext cx="8794740" cy="4031833"/>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a:spcBef>
                <a:spcPts val="0"/>
              </a:spcBef>
              <a:buClrTx/>
              <a:buSzPct val="100000"/>
              <a:buFont typeface="Wingdings" panose="05000000000000000000" pitchFamily="2" charset="2"/>
              <a:buChar char="q"/>
            </a:pPr>
            <a:r>
              <a:rPr lang="es-ES" sz="1100" dirty="0"/>
              <a:t>Revisar la configuración de arquitectura basada en </a:t>
            </a:r>
            <a:r>
              <a:rPr lang="es-ES" sz="1100" dirty="0" err="1"/>
              <a:t>VMWare</a:t>
            </a:r>
            <a:r>
              <a:rPr lang="es-ES" sz="1100" dirty="0"/>
              <a:t> para asegurar la correcta reserva de recursos para </a:t>
            </a:r>
            <a:r>
              <a:rPr lang="es-ES" sz="1100" dirty="0" err="1"/>
              <a:t>OpenShift</a:t>
            </a:r>
            <a:br>
              <a:rPr lang="es-ES" sz="1100" dirty="0"/>
            </a:br>
            <a:endParaRPr lang="es-ES" sz="1100" dirty="0"/>
          </a:p>
          <a:p>
            <a:pPr>
              <a:spcBef>
                <a:spcPts val="0"/>
              </a:spcBef>
              <a:buClrTx/>
              <a:buSzPct val="100000"/>
              <a:buFont typeface="Wingdings" panose="05000000000000000000" pitchFamily="2" charset="2"/>
              <a:buChar char="q"/>
            </a:pPr>
            <a:r>
              <a:rPr lang="es-ES" sz="1100" dirty="0"/>
              <a:t>Establecer una </a:t>
            </a:r>
            <a:r>
              <a:rPr lang="es-ES" sz="1100" dirty="0" err="1"/>
              <a:t>vision</a:t>
            </a:r>
            <a:r>
              <a:rPr lang="es-ES" sz="1100" dirty="0"/>
              <a:t> global de la arquitectura, el número de </a:t>
            </a:r>
            <a:r>
              <a:rPr lang="es-ES" sz="1100" dirty="0" err="1"/>
              <a:t>cluster</a:t>
            </a:r>
            <a:r>
              <a:rPr lang="es-ES" sz="1100" dirty="0"/>
              <a:t> de </a:t>
            </a:r>
            <a:r>
              <a:rPr lang="es-ES" sz="1100" dirty="0" err="1"/>
              <a:t>OpenShift</a:t>
            </a:r>
            <a:r>
              <a:rPr lang="es-ES" sz="1100" dirty="0"/>
              <a:t> requeridos</a:t>
            </a:r>
            <a:br>
              <a:rPr lang="es-ES" sz="1100" dirty="0"/>
            </a:br>
            <a:endParaRPr lang="es-ES" sz="1100" dirty="0"/>
          </a:p>
          <a:p>
            <a:pPr>
              <a:spcBef>
                <a:spcPts val="0"/>
              </a:spcBef>
              <a:buClrTx/>
              <a:buSzPct val="100000"/>
              <a:buFont typeface="Wingdings" panose="05000000000000000000" pitchFamily="2" charset="2"/>
              <a:buChar char="q"/>
            </a:pPr>
            <a:r>
              <a:rPr lang="es-ES" sz="1100" dirty="0"/>
              <a:t>Determinar el número de entornos que serán necesarios para cubrir las necesidades del ciclo de vida de los desarrollos Desarrollo, UAT, Producción, etc.</a:t>
            </a:r>
            <a:br>
              <a:rPr lang="es-ES" sz="1100" dirty="0"/>
            </a:br>
            <a:endParaRPr lang="es-ES" sz="1100" dirty="0"/>
          </a:p>
          <a:p>
            <a:pPr>
              <a:spcBef>
                <a:spcPts val="0"/>
              </a:spcBef>
              <a:buClrTx/>
              <a:buSzPct val="100000"/>
              <a:buFont typeface="Wingdings" panose="05000000000000000000" pitchFamily="2" charset="2"/>
              <a:buChar char="q"/>
            </a:pPr>
            <a:r>
              <a:rPr lang="es-ES" sz="1100" dirty="0"/>
              <a:t>Revisar los recursos asignados actualmente a los distintos roles de </a:t>
            </a:r>
            <a:r>
              <a:rPr lang="es-ES" sz="1100" dirty="0" err="1"/>
              <a:t>OpenShift</a:t>
            </a:r>
            <a:r>
              <a:rPr lang="es-ES" sz="1100" dirty="0"/>
              <a:t> de acuerdo a los entornos</a:t>
            </a:r>
            <a:br>
              <a:rPr lang="es-ES" sz="1100" dirty="0"/>
            </a:br>
            <a:endParaRPr lang="es-ES" sz="1100" dirty="0"/>
          </a:p>
          <a:p>
            <a:pPr>
              <a:spcBef>
                <a:spcPts val="0"/>
              </a:spcBef>
              <a:buClrTx/>
              <a:buSzPct val="100000"/>
              <a:buFont typeface="Wingdings" panose="05000000000000000000" pitchFamily="2" charset="2"/>
              <a:buChar char="q"/>
            </a:pPr>
            <a:r>
              <a:rPr lang="es-ES" sz="1100" dirty="0"/>
              <a:t>Realizar un plan de capacidad del entorno productivo utilizando la calculadora base o una herramienta equivalente</a:t>
            </a:r>
            <a:br>
              <a:rPr lang="es-ES" sz="1100" dirty="0"/>
            </a:br>
            <a:endParaRPr lang="es-ES" sz="1100" dirty="0"/>
          </a:p>
          <a:p>
            <a:pPr>
              <a:spcBef>
                <a:spcPts val="0"/>
              </a:spcBef>
              <a:buClrTx/>
              <a:buSzPct val="100000"/>
              <a:buFont typeface="Wingdings" panose="05000000000000000000" pitchFamily="2" charset="2"/>
              <a:buChar char="q"/>
            </a:pPr>
            <a:r>
              <a:rPr lang="es-ES" sz="1100" dirty="0"/>
              <a:t>Definir la arquitectura para desbordamiento, HA y DR y validarla mediante prueba de concepto</a:t>
            </a:r>
            <a:br>
              <a:rPr lang="es-ES" sz="1100" dirty="0"/>
            </a:br>
            <a:endParaRPr lang="es-ES" sz="1100" dirty="0"/>
          </a:p>
          <a:p>
            <a:pPr>
              <a:spcBef>
                <a:spcPts val="0"/>
              </a:spcBef>
              <a:buClrTx/>
              <a:buSzPct val="100000"/>
              <a:buFont typeface="Wingdings" panose="05000000000000000000" pitchFamily="2" charset="2"/>
              <a:buChar char="q"/>
            </a:pPr>
            <a:r>
              <a:rPr lang="es-ES" sz="1100" dirty="0"/>
              <a:t>Fijar un canal adecuado de actualización del clúster y la política de aplicación de revisiones periódicas</a:t>
            </a:r>
            <a:br>
              <a:rPr lang="es-ES" sz="1100" dirty="0"/>
            </a:br>
            <a:endParaRPr lang="es-ES" sz="1100" dirty="0"/>
          </a:p>
          <a:p>
            <a:pPr>
              <a:spcBef>
                <a:spcPts val="0"/>
              </a:spcBef>
              <a:buClrTx/>
              <a:buSzPct val="100000"/>
              <a:buFont typeface="Wingdings" panose="05000000000000000000" pitchFamily="2" charset="2"/>
              <a:buChar char="q"/>
            </a:pPr>
            <a:r>
              <a:rPr lang="es-ES" sz="1100" dirty="0"/>
              <a:t>Configurar los “</a:t>
            </a:r>
            <a:r>
              <a:rPr lang="es-ES" sz="1100" dirty="0" err="1"/>
              <a:t>Taint</a:t>
            </a:r>
            <a:r>
              <a:rPr lang="es-ES" sz="1100" dirty="0"/>
              <a:t>”, “</a:t>
            </a:r>
            <a:r>
              <a:rPr lang="es-ES" sz="1100" dirty="0" err="1"/>
              <a:t>Tolerations</a:t>
            </a:r>
            <a:r>
              <a:rPr lang="es-ES" sz="1100" dirty="0"/>
              <a:t>”, límites y cuotas de acuerdo a los roles y políticas de cada aplicación</a:t>
            </a:r>
            <a:br>
              <a:rPr lang="es-ES" sz="1100" dirty="0"/>
            </a:br>
            <a:r>
              <a:rPr lang="es-ES" sz="1100" dirty="0"/>
              <a:t> </a:t>
            </a:r>
          </a:p>
          <a:p>
            <a:pPr>
              <a:spcBef>
                <a:spcPts val="0"/>
              </a:spcBef>
              <a:buClrTx/>
              <a:buSzPct val="100000"/>
              <a:buFont typeface="Wingdings" panose="05000000000000000000" pitchFamily="2" charset="2"/>
              <a:buChar char="q"/>
            </a:pPr>
            <a:r>
              <a:rPr lang="es-ES" sz="1100" dirty="0"/>
              <a:t>Definir adecuadamente el aislamiento entre distintos entornos (Single </a:t>
            </a:r>
            <a:r>
              <a:rPr lang="es-ES" sz="1100" dirty="0" err="1"/>
              <a:t>Tenant</a:t>
            </a:r>
            <a:r>
              <a:rPr lang="es-ES" sz="1100" dirty="0"/>
              <a:t> &amp; Multi-</a:t>
            </a:r>
            <a:r>
              <a:rPr lang="es-ES" sz="1100" dirty="0" err="1"/>
              <a:t>Tenant</a:t>
            </a:r>
            <a:r>
              <a:rPr lang="es-ES" sz="1100" dirty="0"/>
              <a:t>)</a:t>
            </a:r>
            <a:br>
              <a:rPr lang="es-ES" sz="1100" dirty="0"/>
            </a:br>
            <a:endParaRPr lang="es-ES" sz="1100" dirty="0"/>
          </a:p>
          <a:p>
            <a:pPr>
              <a:spcBef>
                <a:spcPts val="0"/>
              </a:spcBef>
              <a:buClrTx/>
              <a:buSzPct val="100000"/>
              <a:buFont typeface="Wingdings" panose="05000000000000000000" pitchFamily="2" charset="2"/>
              <a:buChar char="q"/>
            </a:pPr>
            <a:r>
              <a:rPr lang="es-ES" sz="1100" dirty="0"/>
              <a:t>Definir la distribución de alta disponibilidad de las aplicaciones de acuerdo a las necesidades de negocio y revisar las dependencias (</a:t>
            </a:r>
            <a:r>
              <a:rPr lang="es-ES" sz="1100" dirty="0" err="1"/>
              <a:t>storage</a:t>
            </a:r>
            <a:r>
              <a:rPr lang="es-ES" sz="1100" dirty="0"/>
              <a:t>, </a:t>
            </a:r>
            <a:r>
              <a:rPr lang="es-ES" sz="1100" dirty="0" err="1"/>
              <a:t>network</a:t>
            </a:r>
            <a:r>
              <a:rPr lang="es-ES" sz="1100" dirty="0"/>
              <a:t>, </a:t>
            </a:r>
            <a:r>
              <a:rPr lang="es-ES" sz="1100" dirty="0" err="1"/>
              <a:t>security</a:t>
            </a:r>
            <a:r>
              <a:rPr lang="es-ES" sz="1100" dirty="0"/>
              <a:t>, </a:t>
            </a:r>
            <a:r>
              <a:rPr lang="es-ES" sz="1100" dirty="0" err="1"/>
              <a:t>etc</a:t>
            </a:r>
            <a:r>
              <a:rPr lang="es-ES" sz="1100" dirty="0"/>
              <a:t>…)</a:t>
            </a:r>
          </a:p>
        </p:txBody>
      </p:sp>
    </p:spTree>
    <p:extLst>
      <p:ext uri="{BB962C8B-B14F-4D97-AF65-F5344CB8AC3E}">
        <p14:creationId xmlns:p14="http://schemas.microsoft.com/office/powerpoint/2010/main" val="79440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EBB91A5-9B7A-40BE-9C20-5A4BB3EBEC16}"/>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38272621-E349-4269-8E0B-0D0547A4073D}"/>
              </a:ext>
            </a:extLst>
          </p:cNvPr>
          <p:cNvPicPr>
            <a:picLocks noChangeAspect="1"/>
          </p:cNvPicPr>
          <p:nvPr/>
        </p:nvPicPr>
        <p:blipFill>
          <a:blip r:embed="rId2"/>
          <a:stretch>
            <a:fillRect/>
          </a:stretch>
        </p:blipFill>
        <p:spPr>
          <a:xfrm>
            <a:off x="8236376" y="141800"/>
            <a:ext cx="652998" cy="455908"/>
          </a:xfrm>
          <a:prstGeom prst="rect">
            <a:avLst/>
          </a:prstGeom>
        </p:spPr>
      </p:pic>
      <p:sp>
        <p:nvSpPr>
          <p:cNvPr id="7" name="Google Shape;168;p24">
            <a:extLst>
              <a:ext uri="{FF2B5EF4-FFF2-40B4-BE49-F238E27FC236}">
                <a16:creationId xmlns:a16="http://schemas.microsoft.com/office/drawing/2014/main" id="{A01C48A7-ABC8-4F01-87A5-A4B3822E7ADD}"/>
              </a:ext>
            </a:extLst>
          </p:cNvPr>
          <p:cNvSpPr txBox="1">
            <a:spLocks/>
          </p:cNvSpPr>
          <p:nvPr/>
        </p:nvSpPr>
        <p:spPr>
          <a:xfrm>
            <a:off x="254626" y="141800"/>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RPr/>
            </a:defPPr>
            <a:lvl1pPr>
              <a:lnSpc>
                <a:spcPct val="90000"/>
              </a:lnSpc>
              <a:buClr>
                <a:schemeClr val="accent1"/>
              </a:buClr>
              <a:buSzPts val="3200"/>
              <a:defRPr sz="3200" b="1">
                <a:solidFill>
                  <a:schemeClr val="accent1"/>
                </a:solidFill>
                <a:latin typeface="IBM Plex Sans" panose="020B0503050203000203" pitchFamily="34" charset="0"/>
                <a:ea typeface="Inter-Regular"/>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err="1">
                <a:sym typeface="Inter-Regular"/>
              </a:rPr>
              <a:t>Siguientes</a:t>
            </a:r>
            <a:r>
              <a:rPr lang="en-US" dirty="0">
                <a:sym typeface="Inter-Regular"/>
              </a:rPr>
              <a:t> Pasos</a:t>
            </a:r>
          </a:p>
        </p:txBody>
      </p:sp>
      <p:pic>
        <p:nvPicPr>
          <p:cNvPr id="8" name="IBM 8-bar logo" descr="IBM 8-bar logo, black">
            <a:extLst>
              <a:ext uri="{FF2B5EF4-FFF2-40B4-BE49-F238E27FC236}">
                <a16:creationId xmlns:a16="http://schemas.microsoft.com/office/drawing/2014/main" id="{AA8BC102-217F-4243-8A21-9F46256EFA2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439014" y="4772421"/>
            <a:ext cx="599926" cy="239364"/>
          </a:xfrm>
          <a:prstGeom prst="rect">
            <a:avLst/>
          </a:prstGeom>
        </p:spPr>
      </p:pic>
      <p:sp>
        <p:nvSpPr>
          <p:cNvPr id="9" name="Google Shape;92;p17">
            <a:extLst>
              <a:ext uri="{FF2B5EF4-FFF2-40B4-BE49-F238E27FC236}">
                <a16:creationId xmlns:a16="http://schemas.microsoft.com/office/drawing/2014/main" id="{B4442C58-1F3C-49F4-8D1B-B77C19C99E91}"/>
              </a:ext>
            </a:extLst>
          </p:cNvPr>
          <p:cNvSpPr txBox="1">
            <a:spLocks/>
          </p:cNvSpPr>
          <p:nvPr/>
        </p:nvSpPr>
        <p:spPr>
          <a:xfrm>
            <a:off x="254626" y="909060"/>
            <a:ext cx="6937805" cy="2917352"/>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a:spcBef>
                <a:spcPts val="0"/>
              </a:spcBef>
              <a:buClrTx/>
              <a:buSzPct val="100000"/>
              <a:buFont typeface="Wingdings" panose="05000000000000000000" pitchFamily="2" charset="2"/>
              <a:buChar char="q"/>
            </a:pPr>
            <a:r>
              <a:rPr lang="es-ES" sz="1600" dirty="0"/>
              <a:t>Acordar la fecha para las sesiones adicionales de resultados del </a:t>
            </a:r>
            <a:r>
              <a:rPr lang="es-ES" sz="1600" dirty="0" err="1"/>
              <a:t>assesment</a:t>
            </a:r>
            <a:endParaRPr lang="es-ES" sz="1600" dirty="0"/>
          </a:p>
          <a:p>
            <a:pPr>
              <a:spcBef>
                <a:spcPts val="0"/>
              </a:spcBef>
              <a:buClrTx/>
              <a:buSzPct val="100000"/>
              <a:buFont typeface="Wingdings" panose="05000000000000000000" pitchFamily="2" charset="2"/>
              <a:buChar char="q"/>
            </a:pPr>
            <a:r>
              <a:rPr lang="es-ES" sz="1600" dirty="0"/>
              <a:t>Definir un plan de revisión de las recomendaciones y su aplicación</a:t>
            </a:r>
          </a:p>
          <a:p>
            <a:pPr>
              <a:spcBef>
                <a:spcPts val="0"/>
              </a:spcBef>
              <a:buClrTx/>
              <a:buSzPct val="100000"/>
              <a:buFont typeface="Wingdings" panose="05000000000000000000" pitchFamily="2" charset="2"/>
              <a:buChar char="q"/>
            </a:pPr>
            <a:r>
              <a:rPr lang="es-ES" sz="1600" dirty="0"/>
              <a:t>Fijar sesiones específicas para los distintos puntos pendientes de cubrir:</a:t>
            </a:r>
          </a:p>
          <a:p>
            <a:pPr lvl="1">
              <a:buClrTx/>
              <a:buSzPct val="100000"/>
              <a:buFont typeface="Wingdings" panose="05000000000000000000" pitchFamily="2" charset="2"/>
              <a:buChar char="q"/>
            </a:pPr>
            <a:r>
              <a:rPr lang="en-GB" sz="1600" dirty="0" err="1">
                <a:sym typeface="Arial"/>
              </a:rPr>
              <a:t>Realización</a:t>
            </a:r>
            <a:r>
              <a:rPr lang="en-GB" sz="1600" dirty="0">
                <a:sym typeface="Arial"/>
              </a:rPr>
              <a:t> del Plan de </a:t>
            </a:r>
            <a:r>
              <a:rPr lang="en-GB" sz="1600" dirty="0" err="1">
                <a:sym typeface="Arial"/>
              </a:rPr>
              <a:t>Capacidad</a:t>
            </a:r>
            <a:endParaRPr lang="en-GB" sz="1600" dirty="0">
              <a:sym typeface="Arial"/>
            </a:endParaRPr>
          </a:p>
          <a:p>
            <a:pPr lvl="1">
              <a:buClrTx/>
              <a:buSzPct val="100000"/>
              <a:buFont typeface="Wingdings" panose="05000000000000000000" pitchFamily="2" charset="2"/>
              <a:buChar char="q"/>
            </a:pPr>
            <a:r>
              <a:rPr lang="en-GB" sz="1600" dirty="0">
                <a:sym typeface="Arial"/>
              </a:rPr>
              <a:t>Desarrollo, </a:t>
            </a:r>
            <a:r>
              <a:rPr lang="en-GB" sz="1600" dirty="0" err="1">
                <a:sym typeface="Arial"/>
              </a:rPr>
              <a:t>integración</a:t>
            </a:r>
            <a:r>
              <a:rPr lang="en-GB" sz="1600" dirty="0">
                <a:sym typeface="Arial"/>
              </a:rPr>
              <a:t> y </a:t>
            </a:r>
            <a:r>
              <a:rPr lang="en-GB" sz="1600" dirty="0" err="1">
                <a:sym typeface="Arial"/>
              </a:rPr>
              <a:t>entrega</a:t>
            </a:r>
            <a:r>
              <a:rPr lang="en-GB" sz="1600" dirty="0">
                <a:sym typeface="Arial"/>
              </a:rPr>
              <a:t> </a:t>
            </a:r>
            <a:r>
              <a:rPr lang="en-GB" sz="1600" dirty="0" err="1">
                <a:sym typeface="Arial"/>
              </a:rPr>
              <a:t>aplicaciones</a:t>
            </a:r>
            <a:r>
              <a:rPr lang="en-GB" sz="1600" dirty="0">
                <a:sym typeface="Arial"/>
              </a:rPr>
              <a:t> (</a:t>
            </a:r>
            <a:r>
              <a:rPr lang="en-GB" sz="1600" dirty="0" err="1">
                <a:sym typeface="Arial"/>
              </a:rPr>
              <a:t>Pendiente</a:t>
            </a:r>
            <a:r>
              <a:rPr lang="en-GB" sz="1600" dirty="0">
                <a:sym typeface="Arial"/>
              </a:rPr>
              <a:t>)</a:t>
            </a:r>
          </a:p>
          <a:p>
            <a:pPr lvl="1">
              <a:buClrTx/>
              <a:buSzPct val="100000"/>
              <a:buFont typeface="Wingdings" panose="05000000000000000000" pitchFamily="2" charset="2"/>
              <a:buChar char="q"/>
            </a:pPr>
            <a:r>
              <a:rPr lang="en-GB" sz="1600" dirty="0" err="1">
                <a:sym typeface="Arial"/>
              </a:rPr>
              <a:t>Observabilidad</a:t>
            </a:r>
            <a:r>
              <a:rPr lang="en-GB" sz="1600" dirty="0">
                <a:sym typeface="Arial"/>
              </a:rPr>
              <a:t> y </a:t>
            </a:r>
            <a:r>
              <a:rPr lang="en-GB" sz="1600" dirty="0" err="1">
                <a:sym typeface="Arial"/>
              </a:rPr>
              <a:t>monitorización</a:t>
            </a:r>
            <a:r>
              <a:rPr lang="en-GB" sz="1600" dirty="0">
                <a:sym typeface="Arial"/>
              </a:rPr>
              <a:t> (</a:t>
            </a:r>
            <a:r>
              <a:rPr lang="en-GB" sz="1600" dirty="0" err="1">
                <a:sym typeface="Arial"/>
              </a:rPr>
              <a:t>Pendiente</a:t>
            </a:r>
            <a:r>
              <a:rPr lang="en-GB" sz="1600" dirty="0">
                <a:sym typeface="Arial"/>
              </a:rPr>
              <a:t>)</a:t>
            </a:r>
          </a:p>
          <a:p>
            <a:pPr lvl="1">
              <a:buClrTx/>
              <a:buSzPct val="100000"/>
              <a:buFont typeface="Wingdings" panose="05000000000000000000" pitchFamily="2" charset="2"/>
              <a:buChar char="q"/>
            </a:pPr>
            <a:r>
              <a:rPr lang="en-GB" sz="1600" dirty="0" err="1">
                <a:sym typeface="Arial"/>
              </a:rPr>
              <a:t>Seguridad</a:t>
            </a:r>
            <a:r>
              <a:rPr lang="en-GB" sz="1600" dirty="0">
                <a:sym typeface="Arial"/>
              </a:rPr>
              <a:t> (</a:t>
            </a:r>
            <a:r>
              <a:rPr lang="en-GB" sz="1600" dirty="0" err="1">
                <a:sym typeface="Arial"/>
              </a:rPr>
              <a:t>Pendiente</a:t>
            </a:r>
            <a:r>
              <a:rPr lang="en-GB" sz="1600" dirty="0">
                <a:sym typeface="Arial"/>
              </a:rPr>
              <a:t>)</a:t>
            </a:r>
          </a:p>
          <a:p>
            <a:pPr>
              <a:spcBef>
                <a:spcPts val="0"/>
              </a:spcBef>
              <a:buClrTx/>
              <a:buSzPct val="100000"/>
              <a:buFont typeface="Wingdings" panose="05000000000000000000" pitchFamily="2" charset="2"/>
              <a:buChar char="q"/>
            </a:pPr>
            <a:endParaRPr lang="es-ES" sz="1600" dirty="0"/>
          </a:p>
          <a:p>
            <a:pPr>
              <a:spcBef>
                <a:spcPts val="0"/>
              </a:spcBef>
              <a:buClrTx/>
              <a:buSzPct val="100000"/>
              <a:buFont typeface="Wingdings" panose="05000000000000000000" pitchFamily="2" charset="2"/>
              <a:buChar char="q"/>
            </a:pPr>
            <a:endParaRPr lang="es-ES" sz="1600" dirty="0"/>
          </a:p>
        </p:txBody>
      </p:sp>
      <p:pic>
        <p:nvPicPr>
          <p:cNvPr id="10" name="Graphic 9" descr="Clipboard Checked outline">
            <a:extLst>
              <a:ext uri="{FF2B5EF4-FFF2-40B4-BE49-F238E27FC236}">
                <a16:creationId xmlns:a16="http://schemas.microsoft.com/office/drawing/2014/main" id="{22400DA7-6695-4143-8DD0-D344196C3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2199" y="1828361"/>
            <a:ext cx="1486778" cy="1486778"/>
          </a:xfrm>
          <a:prstGeom prst="rect">
            <a:avLst/>
          </a:prstGeom>
        </p:spPr>
      </p:pic>
    </p:spTree>
    <p:extLst>
      <p:ext uri="{BB962C8B-B14F-4D97-AF65-F5344CB8AC3E}">
        <p14:creationId xmlns:p14="http://schemas.microsoft.com/office/powerpoint/2010/main" val="19586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459017" y="1145940"/>
            <a:ext cx="4671600" cy="1902300"/>
          </a:xfrm>
          <a:prstGeom prst="rect">
            <a:avLst/>
          </a:prstGeom>
        </p:spPr>
        <p:txBody>
          <a:bodyPr spcFirstLastPara="1" wrap="square" lIns="0" tIns="0" rIns="0" bIns="0" anchor="b" anchorCtr="0">
            <a:noAutofit/>
          </a:bodyPr>
          <a:lstStyle/>
          <a:p>
            <a:pPr lvl="0"/>
            <a:r>
              <a:rPr lang="es-ES" sz="6600" dirty="0">
                <a:solidFill>
                  <a:schemeClr val="lt1"/>
                </a:solidFill>
              </a:rPr>
              <a:t>Questions?</a:t>
            </a:r>
            <a:endParaRPr sz="6600" dirty="0">
              <a:solidFill>
                <a:schemeClr val="lt1"/>
              </a:solidFill>
            </a:endParaRPr>
          </a:p>
        </p:txBody>
      </p:sp>
      <p:grpSp>
        <p:nvGrpSpPr>
          <p:cNvPr id="18" name="Google Shape;812;p47">
            <a:extLst>
              <a:ext uri="{FF2B5EF4-FFF2-40B4-BE49-F238E27FC236}">
                <a16:creationId xmlns:a16="http://schemas.microsoft.com/office/drawing/2014/main" id="{49F56AD2-6997-454A-BE68-D7EDE958F9D1}"/>
              </a:ext>
            </a:extLst>
          </p:cNvPr>
          <p:cNvGrpSpPr/>
          <p:nvPr/>
        </p:nvGrpSpPr>
        <p:grpSpPr>
          <a:xfrm>
            <a:off x="5440290" y="2460562"/>
            <a:ext cx="1204608" cy="950150"/>
            <a:chOff x="3936375" y="3703750"/>
            <a:chExt cx="453050" cy="332175"/>
          </a:xfrm>
        </p:grpSpPr>
        <p:sp>
          <p:nvSpPr>
            <p:cNvPr id="19" name="Google Shape;813;p47">
              <a:extLst>
                <a:ext uri="{FF2B5EF4-FFF2-40B4-BE49-F238E27FC236}">
                  <a16:creationId xmlns:a16="http://schemas.microsoft.com/office/drawing/2014/main" id="{FFDF0DEB-E05C-5A40-8066-409B92C04DFD}"/>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0" name="Google Shape;814;p47">
              <a:extLst>
                <a:ext uri="{FF2B5EF4-FFF2-40B4-BE49-F238E27FC236}">
                  <a16:creationId xmlns:a16="http://schemas.microsoft.com/office/drawing/2014/main" id="{B6305370-F1BD-5243-8F57-8A08B963CF78}"/>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1" name="Google Shape;815;p47">
              <a:extLst>
                <a:ext uri="{FF2B5EF4-FFF2-40B4-BE49-F238E27FC236}">
                  <a16:creationId xmlns:a16="http://schemas.microsoft.com/office/drawing/2014/main" id="{7713E8E3-15AF-E047-89E1-0CD55728665E}"/>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2" name="Google Shape;816;p47">
              <a:extLst>
                <a:ext uri="{FF2B5EF4-FFF2-40B4-BE49-F238E27FC236}">
                  <a16:creationId xmlns:a16="http://schemas.microsoft.com/office/drawing/2014/main" id="{BFE5D6FF-2C9D-6D46-A26E-8905472AAB0B}"/>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 name="Google Shape;817;p47">
              <a:extLst>
                <a:ext uri="{FF2B5EF4-FFF2-40B4-BE49-F238E27FC236}">
                  <a16:creationId xmlns:a16="http://schemas.microsoft.com/office/drawing/2014/main" id="{F5ED6CA4-0A06-1C4B-BB56-170798846570}"/>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24" name="Google Shape;887;p47">
            <a:extLst>
              <a:ext uri="{FF2B5EF4-FFF2-40B4-BE49-F238E27FC236}">
                <a16:creationId xmlns:a16="http://schemas.microsoft.com/office/drawing/2014/main" id="{5A59B41A-6C8B-444E-806D-AFF00EE259C8}"/>
              </a:ext>
            </a:extLst>
          </p:cNvPr>
          <p:cNvGrpSpPr/>
          <p:nvPr/>
        </p:nvGrpSpPr>
        <p:grpSpPr>
          <a:xfrm>
            <a:off x="6583269" y="1145940"/>
            <a:ext cx="1744915" cy="1700078"/>
            <a:chOff x="5241175" y="4959100"/>
            <a:chExt cx="539775" cy="517775"/>
          </a:xfrm>
        </p:grpSpPr>
        <p:sp>
          <p:nvSpPr>
            <p:cNvPr id="25" name="Google Shape;888;p47">
              <a:extLst>
                <a:ext uri="{FF2B5EF4-FFF2-40B4-BE49-F238E27FC236}">
                  <a16:creationId xmlns:a16="http://schemas.microsoft.com/office/drawing/2014/main" id="{4873E271-14C8-764B-8714-CB50585F2517}"/>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6" name="Google Shape;889;p47">
              <a:extLst>
                <a:ext uri="{FF2B5EF4-FFF2-40B4-BE49-F238E27FC236}">
                  <a16:creationId xmlns:a16="http://schemas.microsoft.com/office/drawing/2014/main" id="{AD042383-5986-7144-A45A-771BC5C6DA2C}"/>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7" name="Google Shape;890;p47">
              <a:extLst>
                <a:ext uri="{FF2B5EF4-FFF2-40B4-BE49-F238E27FC236}">
                  <a16:creationId xmlns:a16="http://schemas.microsoft.com/office/drawing/2014/main" id="{880A11D7-E455-4746-A271-A8697AB4A7EB}"/>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8" name="Google Shape;891;p47">
              <a:extLst>
                <a:ext uri="{FF2B5EF4-FFF2-40B4-BE49-F238E27FC236}">
                  <a16:creationId xmlns:a16="http://schemas.microsoft.com/office/drawing/2014/main" id="{41B3F989-934A-1541-82A5-B5A3E6D946FF}"/>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9" name="Google Shape;892;p47">
              <a:extLst>
                <a:ext uri="{FF2B5EF4-FFF2-40B4-BE49-F238E27FC236}">
                  <a16:creationId xmlns:a16="http://schemas.microsoft.com/office/drawing/2014/main" id="{F98AB122-B983-4F4C-906A-34211DE2DCBA}"/>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0" name="Google Shape;893;p47">
              <a:extLst>
                <a:ext uri="{FF2B5EF4-FFF2-40B4-BE49-F238E27FC236}">
                  <a16:creationId xmlns:a16="http://schemas.microsoft.com/office/drawing/2014/main" id="{6D6773BA-0462-3C4B-A0B9-4D3F931ABB58}"/>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31" name="Google Shape;818;p47">
            <a:extLst>
              <a:ext uri="{FF2B5EF4-FFF2-40B4-BE49-F238E27FC236}">
                <a16:creationId xmlns:a16="http://schemas.microsoft.com/office/drawing/2014/main" id="{0687FECC-D24A-1542-9C52-955D828B8D82}"/>
              </a:ext>
            </a:extLst>
          </p:cNvPr>
          <p:cNvGrpSpPr/>
          <p:nvPr/>
        </p:nvGrpSpPr>
        <p:grpSpPr>
          <a:xfrm>
            <a:off x="6135935" y="1580542"/>
            <a:ext cx="378750" cy="277698"/>
            <a:chOff x="4610450" y="3703750"/>
            <a:chExt cx="453050" cy="332175"/>
          </a:xfrm>
        </p:grpSpPr>
        <p:sp>
          <p:nvSpPr>
            <p:cNvPr id="32" name="Google Shape;819;p47">
              <a:extLst>
                <a:ext uri="{FF2B5EF4-FFF2-40B4-BE49-F238E27FC236}">
                  <a16:creationId xmlns:a16="http://schemas.microsoft.com/office/drawing/2014/main" id="{52D6B2F1-40A0-6646-A869-CC7F77D364CA}"/>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3" name="Google Shape;820;p47">
              <a:extLst>
                <a:ext uri="{FF2B5EF4-FFF2-40B4-BE49-F238E27FC236}">
                  <a16:creationId xmlns:a16="http://schemas.microsoft.com/office/drawing/2014/main" id="{450ED060-948D-404C-85A4-9B42C248D1BB}"/>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34" name="Google Shape;818;p47">
            <a:extLst>
              <a:ext uri="{FF2B5EF4-FFF2-40B4-BE49-F238E27FC236}">
                <a16:creationId xmlns:a16="http://schemas.microsoft.com/office/drawing/2014/main" id="{7B8F43FD-D338-F940-947B-E254C26C6B28}"/>
              </a:ext>
            </a:extLst>
          </p:cNvPr>
          <p:cNvGrpSpPr/>
          <p:nvPr/>
        </p:nvGrpSpPr>
        <p:grpSpPr>
          <a:xfrm>
            <a:off x="6684026" y="3681783"/>
            <a:ext cx="378750" cy="277698"/>
            <a:chOff x="4610450" y="3703750"/>
            <a:chExt cx="453050" cy="332175"/>
          </a:xfrm>
        </p:grpSpPr>
        <p:sp>
          <p:nvSpPr>
            <p:cNvPr id="35" name="Google Shape;819;p47">
              <a:extLst>
                <a:ext uri="{FF2B5EF4-FFF2-40B4-BE49-F238E27FC236}">
                  <a16:creationId xmlns:a16="http://schemas.microsoft.com/office/drawing/2014/main" id="{116FF7CE-ED5F-F04D-86F1-8464B2AE4273}"/>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6" name="Google Shape;820;p47">
              <a:extLst>
                <a:ext uri="{FF2B5EF4-FFF2-40B4-BE49-F238E27FC236}">
                  <a16:creationId xmlns:a16="http://schemas.microsoft.com/office/drawing/2014/main" id="{F95FA15F-2161-BF49-92AE-958D838CADA0}"/>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37" name="Google Shape;818;p47">
            <a:extLst>
              <a:ext uri="{FF2B5EF4-FFF2-40B4-BE49-F238E27FC236}">
                <a16:creationId xmlns:a16="http://schemas.microsoft.com/office/drawing/2014/main" id="{D99B593C-51F0-214C-82F2-4C8456120B06}"/>
              </a:ext>
            </a:extLst>
          </p:cNvPr>
          <p:cNvGrpSpPr/>
          <p:nvPr/>
        </p:nvGrpSpPr>
        <p:grpSpPr>
          <a:xfrm>
            <a:off x="7724759" y="2971414"/>
            <a:ext cx="378750" cy="277698"/>
            <a:chOff x="4610450" y="3703750"/>
            <a:chExt cx="453050" cy="332175"/>
          </a:xfrm>
        </p:grpSpPr>
        <p:sp>
          <p:nvSpPr>
            <p:cNvPr id="38" name="Google Shape;819;p47">
              <a:extLst>
                <a:ext uri="{FF2B5EF4-FFF2-40B4-BE49-F238E27FC236}">
                  <a16:creationId xmlns:a16="http://schemas.microsoft.com/office/drawing/2014/main" id="{EDBA19B9-8977-3E41-9E3F-80DB87985B94}"/>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9" name="Google Shape;820;p47">
              <a:extLst>
                <a:ext uri="{FF2B5EF4-FFF2-40B4-BE49-F238E27FC236}">
                  <a16:creationId xmlns:a16="http://schemas.microsoft.com/office/drawing/2014/main" id="{6A8335A7-3870-F94C-A36E-5D6A987E1C45}"/>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48" name="Google Shape;836;p47">
            <a:extLst>
              <a:ext uri="{FF2B5EF4-FFF2-40B4-BE49-F238E27FC236}">
                <a16:creationId xmlns:a16="http://schemas.microsoft.com/office/drawing/2014/main" id="{3E4ECC6B-AE0B-A048-A013-B0DDF0B44386}"/>
              </a:ext>
            </a:extLst>
          </p:cNvPr>
          <p:cNvSpPr/>
          <p:nvPr/>
        </p:nvSpPr>
        <p:spPr>
          <a:xfrm>
            <a:off x="5515061" y="1972912"/>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50" name="Google Shape;836;p47">
            <a:extLst>
              <a:ext uri="{FF2B5EF4-FFF2-40B4-BE49-F238E27FC236}">
                <a16:creationId xmlns:a16="http://schemas.microsoft.com/office/drawing/2014/main" id="{653C8CB2-F12D-C046-97F2-998DB18F22AF}"/>
              </a:ext>
            </a:extLst>
          </p:cNvPr>
          <p:cNvSpPr/>
          <p:nvPr/>
        </p:nvSpPr>
        <p:spPr>
          <a:xfrm>
            <a:off x="6921777" y="3101355"/>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51" name="Google Shape;836;p47">
            <a:extLst>
              <a:ext uri="{FF2B5EF4-FFF2-40B4-BE49-F238E27FC236}">
                <a16:creationId xmlns:a16="http://schemas.microsoft.com/office/drawing/2014/main" id="{0BD7FC08-C37B-BD4E-8672-E36546FF4632}"/>
              </a:ext>
            </a:extLst>
          </p:cNvPr>
          <p:cNvSpPr/>
          <p:nvPr/>
        </p:nvSpPr>
        <p:spPr>
          <a:xfrm>
            <a:off x="5773358" y="3643358"/>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pic>
        <p:nvPicPr>
          <p:cNvPr id="52" name="Picture 51">
            <a:extLst>
              <a:ext uri="{FF2B5EF4-FFF2-40B4-BE49-F238E27FC236}">
                <a16:creationId xmlns:a16="http://schemas.microsoft.com/office/drawing/2014/main" id="{FE4ECD29-FAA6-954A-9459-85F71E7D4F4C}"/>
              </a:ext>
            </a:extLst>
          </p:cNvPr>
          <p:cNvPicPr>
            <a:picLocks noChangeAspect="1"/>
          </p:cNvPicPr>
          <p:nvPr/>
        </p:nvPicPr>
        <p:blipFill>
          <a:blip r:embed="rId3"/>
          <a:stretch>
            <a:fillRect/>
          </a:stretch>
        </p:blipFill>
        <p:spPr>
          <a:xfrm>
            <a:off x="6564169" y="2599159"/>
            <a:ext cx="351692" cy="369278"/>
          </a:xfrm>
          <a:prstGeom prst="rect">
            <a:avLst/>
          </a:prstGeom>
        </p:spPr>
      </p:pic>
      <p:pic>
        <p:nvPicPr>
          <p:cNvPr id="53" name="Picture 52">
            <a:extLst>
              <a:ext uri="{FF2B5EF4-FFF2-40B4-BE49-F238E27FC236}">
                <a16:creationId xmlns:a16="http://schemas.microsoft.com/office/drawing/2014/main" id="{AD2D67B0-57CE-1749-817D-D2B687DE07A3}"/>
              </a:ext>
            </a:extLst>
          </p:cNvPr>
          <p:cNvPicPr>
            <a:picLocks noChangeAspect="1"/>
          </p:cNvPicPr>
          <p:nvPr/>
        </p:nvPicPr>
        <p:blipFill>
          <a:blip r:embed="rId3"/>
          <a:stretch>
            <a:fillRect/>
          </a:stretch>
        </p:blipFill>
        <p:spPr>
          <a:xfrm>
            <a:off x="7334562" y="974411"/>
            <a:ext cx="351692" cy="369278"/>
          </a:xfrm>
          <a:prstGeom prst="rect">
            <a:avLst/>
          </a:prstGeom>
        </p:spPr>
      </p:pic>
      <p:pic>
        <p:nvPicPr>
          <p:cNvPr id="54" name="Picture 53">
            <a:extLst>
              <a:ext uri="{FF2B5EF4-FFF2-40B4-BE49-F238E27FC236}">
                <a16:creationId xmlns:a16="http://schemas.microsoft.com/office/drawing/2014/main" id="{EF959C75-4639-8941-8283-D2DDCAAE6CAA}"/>
              </a:ext>
            </a:extLst>
          </p:cNvPr>
          <p:cNvPicPr>
            <a:picLocks noChangeAspect="1"/>
          </p:cNvPicPr>
          <p:nvPr/>
        </p:nvPicPr>
        <p:blipFill>
          <a:blip r:embed="rId3"/>
          <a:stretch>
            <a:fillRect/>
          </a:stretch>
        </p:blipFill>
        <p:spPr>
          <a:xfrm>
            <a:off x="7510408" y="3497144"/>
            <a:ext cx="351692" cy="369278"/>
          </a:xfrm>
          <a:prstGeom prst="rect">
            <a:avLst/>
          </a:prstGeom>
        </p:spPr>
      </p:pic>
      <p:pic>
        <p:nvPicPr>
          <p:cNvPr id="40" name="Picture 39" descr="A picture containing icon&#10;&#10;Description automatically generated">
            <a:extLst>
              <a:ext uri="{FF2B5EF4-FFF2-40B4-BE49-F238E27FC236}">
                <a16:creationId xmlns:a16="http://schemas.microsoft.com/office/drawing/2014/main" id="{E821E762-6D3F-44B4-862F-BAAA31A870D4}"/>
              </a:ext>
            </a:extLst>
          </p:cNvPr>
          <p:cNvPicPr>
            <a:picLocks noChangeAspect="1"/>
          </p:cNvPicPr>
          <p:nvPr/>
        </p:nvPicPr>
        <p:blipFill>
          <a:blip r:embed="rId4"/>
          <a:stretch>
            <a:fillRect/>
          </a:stretch>
        </p:blipFill>
        <p:spPr>
          <a:xfrm>
            <a:off x="7871459" y="4286905"/>
            <a:ext cx="1264921" cy="842001"/>
          </a:xfrm>
          <a:prstGeom prst="rect">
            <a:avLst/>
          </a:prstGeom>
        </p:spPr>
      </p:pic>
    </p:spTree>
    <p:extLst>
      <p:ext uri="{BB962C8B-B14F-4D97-AF65-F5344CB8AC3E}">
        <p14:creationId xmlns:p14="http://schemas.microsoft.com/office/powerpoint/2010/main" val="118230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lt1"/>
            </a:gs>
            <a:gs pos="100000">
              <a:schemeClr val="lt2"/>
            </a:gs>
          </a:gsLst>
          <a:lin ang="2700006" scaled="0"/>
        </a:gradFill>
        <a:effectLst/>
      </p:bgPr>
    </p:bg>
    <p:spTree>
      <p:nvGrpSpPr>
        <p:cNvPr id="1" name="Shape 90"/>
        <p:cNvGrpSpPr/>
        <p:nvPr/>
      </p:nvGrpSpPr>
      <p:grpSpPr>
        <a:xfrm>
          <a:off x="0" y="0"/>
          <a:ext cx="0" cy="0"/>
          <a:chOff x="0" y="0"/>
          <a:chExt cx="0" cy="0"/>
        </a:xfrm>
      </p:grpSpPr>
      <p:sp>
        <p:nvSpPr>
          <p:cNvPr id="13" name="Google Shape;168;p24">
            <a:extLst>
              <a:ext uri="{FF2B5EF4-FFF2-40B4-BE49-F238E27FC236}">
                <a16:creationId xmlns:a16="http://schemas.microsoft.com/office/drawing/2014/main" id="{3C0DEC19-B1D9-D94E-B7D3-554EFE8EAA4C}"/>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Introducción</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pic>
        <p:nvPicPr>
          <p:cNvPr id="15" name="IBM 8-bar logo" descr="IBM 8-bar logo, black">
            <a:extLst>
              <a:ext uri="{FF2B5EF4-FFF2-40B4-BE49-F238E27FC236}">
                <a16:creationId xmlns:a16="http://schemas.microsoft.com/office/drawing/2014/main" id="{9990A6A6-A56C-A449-AA73-7E276BA9B5E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439014" y="4772421"/>
            <a:ext cx="599926" cy="239364"/>
          </a:xfrm>
          <a:prstGeom prst="rect">
            <a:avLst/>
          </a:prstGeom>
        </p:spPr>
      </p:pic>
      <p:sp>
        <p:nvSpPr>
          <p:cNvPr id="16" name="Marcador de pie de página 4">
            <a:extLst>
              <a:ext uri="{FF2B5EF4-FFF2-40B4-BE49-F238E27FC236}">
                <a16:creationId xmlns:a16="http://schemas.microsoft.com/office/drawing/2014/main" id="{06DAE763-B8AD-D84D-BCE7-FE293A236A30}"/>
              </a:ext>
            </a:extLst>
          </p:cNvPr>
          <p:cNvSpPr txBox="1">
            <a:spLocks/>
          </p:cNvSpPr>
          <p:nvPr/>
        </p:nvSpPr>
        <p:spPr>
          <a:xfrm>
            <a:off x="210312" y="4789536"/>
            <a:ext cx="5486313" cy="222249"/>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83"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1200" cap="none" spc="0" normalizeH="0" baseline="0" noProof="0" dirty="0">
                <a:ln>
                  <a:noFill/>
                </a:ln>
                <a:solidFill>
                  <a:srgbClr val="000C18"/>
                </a:solidFill>
                <a:effectLst/>
                <a:uLnTx/>
                <a:uFillTx/>
                <a:latin typeface="Arial"/>
                <a:ea typeface="+mn-ea"/>
                <a:cs typeface="+mn-cs"/>
                <a:sym typeface="Arial"/>
              </a:rPr>
              <a:t>IBM Customer Success Manager SPGI / © 2021 IBM Corporation</a:t>
            </a:r>
          </a:p>
        </p:txBody>
      </p:sp>
      <p:cxnSp>
        <p:nvCxnSpPr>
          <p:cNvPr id="8" name="Straight Connector 7">
            <a:extLst>
              <a:ext uri="{FF2B5EF4-FFF2-40B4-BE49-F238E27FC236}">
                <a16:creationId xmlns:a16="http://schemas.microsoft.com/office/drawing/2014/main" id="{D8FF7A72-9FE5-4EBB-8B37-AF24B1490364}"/>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Google Shape;92;p17">
            <a:extLst>
              <a:ext uri="{FF2B5EF4-FFF2-40B4-BE49-F238E27FC236}">
                <a16:creationId xmlns:a16="http://schemas.microsoft.com/office/drawing/2014/main" id="{9F8B725B-6FD7-4E6B-969D-A6F06456CE9D}"/>
              </a:ext>
            </a:extLst>
          </p:cNvPr>
          <p:cNvSpPr txBox="1">
            <a:spLocks noGrp="1"/>
          </p:cNvSpPr>
          <p:nvPr>
            <p:ph type="body" idx="1"/>
          </p:nvPr>
        </p:nvSpPr>
        <p:spPr>
          <a:xfrm>
            <a:off x="230291" y="714537"/>
            <a:ext cx="8266595" cy="4152282"/>
          </a:xfrm>
          <a:prstGeom prst="rect">
            <a:avLst/>
          </a:prstGeom>
        </p:spPr>
        <p:txBody>
          <a:bodyPr spcFirstLastPara="1" wrap="square" lIns="0" tIns="0" rIns="0" bIns="0" anchor="t" anchorCtr="0">
            <a:noAutofit/>
          </a:bodyPr>
          <a:lstStyle/>
          <a:p>
            <a:pPr marL="76200" lvl="0" indent="0">
              <a:spcBef>
                <a:spcPts val="0"/>
              </a:spcBef>
              <a:buNone/>
            </a:pPr>
            <a:r>
              <a:rPr lang="es-ES" sz="1150" dirty="0"/>
              <a:t>OCASO es una empresa de seguros española fundada en 1920, tiene su sede social en Madrid. Es una de la compañías aseguradoras con mayor presencia en territorio nacional, siendo también una de las mayores aseguradoras españolas no dependientes o relacionadas directamente con una entidad financiera o con una multinacional aseguradora. Opera también en el Reino Unido desde 1988; cuenta con más de 400 oficinas, más de 1.600 empleados, 30.000 colaboradores y presta servicio a más de 6 millones de clientes.</a:t>
            </a:r>
          </a:p>
          <a:p>
            <a:pPr marL="76200" lvl="0" indent="0">
              <a:spcBef>
                <a:spcPts val="0"/>
              </a:spcBef>
              <a:buNone/>
            </a:pPr>
            <a:r>
              <a:rPr lang="es-ES" sz="1150" dirty="0"/>
              <a:t> </a:t>
            </a:r>
          </a:p>
          <a:p>
            <a:pPr marL="76200" lvl="0" indent="0">
              <a:spcBef>
                <a:spcPts val="0"/>
              </a:spcBef>
              <a:buNone/>
            </a:pPr>
            <a:r>
              <a:rPr lang="es-ES" sz="1150" dirty="0"/>
              <a:t>En el plano tecnológico OCASO "nació" en internet en 1998, la compañía cuenta con un plan estratégico digital en el que se marcan unas líneas base con objetivo de lograr los objetivos de negocio. Dentro de este contexto se identifican varias líneas de trabajo y evolución en las que el equipo de OCASO ya está trabajando:</a:t>
            </a:r>
          </a:p>
          <a:p>
            <a:pPr marL="76200" lvl="0" indent="0">
              <a:spcBef>
                <a:spcPts val="0"/>
              </a:spcBef>
              <a:buNone/>
            </a:pPr>
            <a:endParaRPr lang="es-ES" sz="1150" dirty="0"/>
          </a:p>
          <a:p>
            <a:pPr>
              <a:spcBef>
                <a:spcPts val="0"/>
              </a:spcBef>
              <a:buFont typeface="Arial" panose="020B0604020202020204" pitchFamily="34" charset="0"/>
              <a:buChar char="•"/>
            </a:pPr>
            <a:r>
              <a:rPr lang="es-ES" sz="1150" dirty="0"/>
              <a:t>Modernización de las aplicaciones y servicios hacia una arquitectura basada en microservicios y contenedores con objetivo de optimizar recursos, reducir costes y dotar de mayor agilidad a la organización a la hora de cubrir las necesidades del negocio.</a:t>
            </a:r>
            <a:br>
              <a:rPr lang="es-ES" sz="1150" dirty="0"/>
            </a:br>
            <a:endParaRPr lang="es-ES" sz="1150" dirty="0"/>
          </a:p>
          <a:p>
            <a:pPr>
              <a:spcBef>
                <a:spcPts val="0"/>
              </a:spcBef>
              <a:buFont typeface="Arial" panose="020B0604020202020204" pitchFamily="34" charset="0"/>
              <a:buChar char="•"/>
            </a:pPr>
            <a:r>
              <a:rPr lang="es-ES" sz="1150" dirty="0"/>
              <a:t>Evolución de la infraestructura actual hacia un modelo híbrido, en el que se mantiene un uso de los sistemas alojados en infraestructuras propias añadiendo capacidades de escalado adicional o desbordamiento hacia infraestructuras o servicios </a:t>
            </a:r>
            <a:r>
              <a:rPr lang="es-ES" sz="1150" dirty="0" err="1"/>
              <a:t>cloud</a:t>
            </a:r>
            <a:r>
              <a:rPr lang="es-ES" sz="1150" dirty="0"/>
              <a:t>.</a:t>
            </a:r>
            <a:br>
              <a:rPr lang="es-ES" sz="1150" dirty="0"/>
            </a:br>
            <a:endParaRPr lang="es-ES" sz="1150" dirty="0"/>
          </a:p>
          <a:p>
            <a:pPr>
              <a:spcBef>
                <a:spcPts val="0"/>
              </a:spcBef>
              <a:buFont typeface="Arial" panose="020B0604020202020204" pitchFamily="34" charset="0"/>
              <a:buChar char="•"/>
            </a:pPr>
            <a:r>
              <a:rPr lang="es-ES" sz="1150" dirty="0"/>
              <a:t>Adopción de nuevas tecnologías y soluciones orientadas a mejorar los servicios prestados al negocio a la vez que se reducen u optimizan los costes asociados a tecnología: DevOps, </a:t>
            </a:r>
            <a:r>
              <a:rPr lang="es-ES" sz="1150" dirty="0" err="1"/>
              <a:t>Serverless</a:t>
            </a:r>
            <a:r>
              <a:rPr lang="es-ES" sz="1150" dirty="0"/>
              <a:t>, </a:t>
            </a:r>
            <a:r>
              <a:rPr lang="es-ES" sz="1150" dirty="0" err="1"/>
              <a:t>AIOps</a:t>
            </a:r>
            <a:r>
              <a:rPr lang="es-ES" sz="1150" dirty="0"/>
              <a:t>, etc.</a:t>
            </a:r>
            <a:endParaRPr sz="1150" dirty="0"/>
          </a:p>
        </p:txBody>
      </p:sp>
      <p:pic>
        <p:nvPicPr>
          <p:cNvPr id="6" name="Picture 5" descr="Logo&#10;&#10;Description automatically generated">
            <a:extLst>
              <a:ext uri="{FF2B5EF4-FFF2-40B4-BE49-F238E27FC236}">
                <a16:creationId xmlns:a16="http://schemas.microsoft.com/office/drawing/2014/main" id="{8BC7FA44-CC2F-46A4-B49A-7375BA563621}"/>
              </a:ext>
            </a:extLst>
          </p:cNvPr>
          <p:cNvPicPr>
            <a:picLocks noChangeAspect="1"/>
          </p:cNvPicPr>
          <p:nvPr/>
        </p:nvPicPr>
        <p:blipFill>
          <a:blip r:embed="rId4"/>
          <a:stretch>
            <a:fillRect/>
          </a:stretch>
        </p:blipFill>
        <p:spPr>
          <a:xfrm>
            <a:off x="8236376" y="141800"/>
            <a:ext cx="652998" cy="455908"/>
          </a:xfrm>
          <a:prstGeom prst="rect">
            <a:avLst/>
          </a:prstGeom>
        </p:spPr>
      </p:pic>
    </p:spTree>
    <p:extLst>
      <p:ext uri="{BB962C8B-B14F-4D97-AF65-F5344CB8AC3E}">
        <p14:creationId xmlns:p14="http://schemas.microsoft.com/office/powerpoint/2010/main" val="355426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2" name="Google Shape;136;p21">
            <a:extLst>
              <a:ext uri="{FF2B5EF4-FFF2-40B4-BE49-F238E27FC236}">
                <a16:creationId xmlns:a16="http://schemas.microsoft.com/office/drawing/2014/main" id="{9111205B-F2C0-0742-9E89-E53C3A42A426}"/>
              </a:ext>
            </a:extLst>
          </p:cNvPr>
          <p:cNvSpPr txBox="1">
            <a:spLocks noGrp="1"/>
          </p:cNvSpPr>
          <p:nvPr>
            <p:ph type="body" idx="1"/>
          </p:nvPr>
        </p:nvSpPr>
        <p:spPr>
          <a:xfrm>
            <a:off x="304800" y="662161"/>
            <a:ext cx="4716780" cy="3638241"/>
          </a:xfrm>
          <a:prstGeom prst="rect">
            <a:avLst/>
          </a:prstGeom>
        </p:spPr>
        <p:txBody>
          <a:bodyPr spcFirstLastPara="1" wrap="square" lIns="0" tIns="0" rIns="0" bIns="0" anchor="t" anchorCtr="0">
            <a:noAutofit/>
          </a:bodyPr>
          <a:lstStyle/>
          <a:p>
            <a:pPr marL="171450" indent="-171450">
              <a:buFont typeface="Arial" panose="020B0604020202020204" pitchFamily="34" charset="0"/>
              <a:buChar char="•"/>
            </a:pPr>
            <a:r>
              <a:rPr lang="en-GB" sz="1400" dirty="0" err="1">
                <a:sym typeface="Arial"/>
              </a:rPr>
              <a:t>Introducción</a:t>
            </a:r>
            <a:endParaRPr lang="en-GB" sz="1400" dirty="0">
              <a:sym typeface="Arial"/>
            </a:endParaRPr>
          </a:p>
          <a:p>
            <a:pPr marL="171450" indent="-171450">
              <a:buFont typeface="Arial" panose="020B0604020202020204" pitchFamily="34" charset="0"/>
              <a:buChar char="•"/>
            </a:pPr>
            <a:r>
              <a:rPr lang="en-GB" sz="1400" dirty="0" err="1">
                <a:sym typeface="Arial"/>
              </a:rPr>
              <a:t>Arquitectura</a:t>
            </a:r>
            <a:r>
              <a:rPr lang="en-GB" sz="1400" dirty="0">
                <a:sym typeface="Arial"/>
              </a:rPr>
              <a:t> &amp; </a:t>
            </a:r>
            <a:r>
              <a:rPr lang="en-GB" sz="1400" dirty="0" err="1">
                <a:sym typeface="Arial"/>
              </a:rPr>
              <a:t>Recomendaciones</a:t>
            </a:r>
            <a:endParaRPr lang="en-GB" sz="1400" dirty="0">
              <a:sym typeface="Arial"/>
            </a:endParaRPr>
          </a:p>
          <a:p>
            <a:pPr marL="628650" lvl="1" indent="-171450">
              <a:buFont typeface="Arial" panose="020B0604020202020204" pitchFamily="34" charset="0"/>
              <a:buChar char="•"/>
            </a:pPr>
            <a:r>
              <a:rPr lang="en-GB" sz="1400" dirty="0" err="1">
                <a:sym typeface="Arial"/>
              </a:rPr>
              <a:t>Infraestructura</a:t>
            </a:r>
            <a:r>
              <a:rPr lang="en-GB" sz="1400" dirty="0">
                <a:sym typeface="Arial"/>
              </a:rPr>
              <a:t> OpenShift</a:t>
            </a:r>
          </a:p>
          <a:p>
            <a:pPr marL="628650" lvl="1" indent="-171450">
              <a:buFont typeface="Arial" panose="020B0604020202020204" pitchFamily="34" charset="0"/>
              <a:buChar char="•"/>
            </a:pPr>
            <a:r>
              <a:rPr lang="en-GB" sz="1400" dirty="0" err="1">
                <a:sym typeface="Arial"/>
              </a:rPr>
              <a:t>Dimensionamiento</a:t>
            </a:r>
            <a:r>
              <a:rPr lang="en-GB" sz="1400" dirty="0">
                <a:sym typeface="Arial"/>
              </a:rPr>
              <a:t> y </a:t>
            </a:r>
            <a:r>
              <a:rPr lang="en-GB" sz="1400" dirty="0" err="1">
                <a:sym typeface="Arial"/>
              </a:rPr>
              <a:t>capacidad</a:t>
            </a:r>
            <a:endParaRPr lang="en-GB" sz="1400" dirty="0">
              <a:sym typeface="Arial"/>
            </a:endParaRPr>
          </a:p>
          <a:p>
            <a:pPr marL="628650" lvl="1" indent="-171450">
              <a:buFont typeface="Arial" panose="020B0604020202020204" pitchFamily="34" charset="0"/>
              <a:buChar char="•"/>
            </a:pPr>
            <a:r>
              <a:rPr lang="en-GB" sz="1400" dirty="0">
                <a:sym typeface="Arial"/>
              </a:rPr>
              <a:t>HA &amp; Disaster Recovery</a:t>
            </a:r>
          </a:p>
          <a:p>
            <a:pPr marL="171450" indent="-171450">
              <a:buFont typeface="Arial" panose="020B0604020202020204" pitchFamily="34" charset="0"/>
              <a:buChar char="•"/>
            </a:pPr>
            <a:r>
              <a:rPr lang="en-GB" sz="1400" dirty="0">
                <a:sym typeface="Arial"/>
              </a:rPr>
              <a:t>Red Hat OpenShift Configuration</a:t>
            </a:r>
          </a:p>
          <a:p>
            <a:pPr marL="171450" indent="-171450">
              <a:buFont typeface="Arial" panose="020B0604020202020204" pitchFamily="34" charset="0"/>
              <a:buChar char="•"/>
            </a:pPr>
            <a:r>
              <a:rPr lang="en-GB" sz="1400" dirty="0">
                <a:sym typeface="Arial"/>
              </a:rPr>
              <a:t>Desarrollo, </a:t>
            </a:r>
            <a:r>
              <a:rPr lang="en-GB" sz="1400" dirty="0" err="1">
                <a:sym typeface="Arial"/>
              </a:rPr>
              <a:t>integración</a:t>
            </a:r>
            <a:r>
              <a:rPr lang="en-GB" sz="1400" dirty="0">
                <a:sym typeface="Arial"/>
              </a:rPr>
              <a:t> y </a:t>
            </a:r>
            <a:r>
              <a:rPr lang="en-GB" sz="1400" dirty="0" err="1">
                <a:sym typeface="Arial"/>
              </a:rPr>
              <a:t>entrega</a:t>
            </a:r>
            <a:r>
              <a:rPr lang="en-GB" sz="1400" dirty="0">
                <a:sym typeface="Arial"/>
              </a:rPr>
              <a:t> </a:t>
            </a:r>
            <a:r>
              <a:rPr lang="en-GB" sz="1400" dirty="0" err="1">
                <a:sym typeface="Arial"/>
              </a:rPr>
              <a:t>aplicaciones</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Observabilidad</a:t>
            </a:r>
            <a:r>
              <a:rPr lang="en-GB" sz="1400" dirty="0">
                <a:sym typeface="Arial"/>
              </a:rPr>
              <a:t> y </a:t>
            </a:r>
            <a:r>
              <a:rPr lang="en-GB" sz="1400" dirty="0" err="1">
                <a:sym typeface="Arial"/>
              </a:rPr>
              <a:t>monitorización</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Seguridad</a:t>
            </a:r>
            <a:r>
              <a:rPr lang="en-GB" sz="1400" dirty="0">
                <a:sym typeface="Arial"/>
              </a:rPr>
              <a:t> (</a:t>
            </a:r>
            <a:r>
              <a:rPr lang="en-GB" sz="1400" dirty="0" err="1">
                <a:sym typeface="Arial"/>
              </a:rPr>
              <a:t>Pendiente</a:t>
            </a:r>
            <a:r>
              <a:rPr lang="en-GB" sz="1400" dirty="0">
                <a:sym typeface="Arial"/>
              </a:rPr>
              <a:t>)</a:t>
            </a:r>
          </a:p>
          <a:p>
            <a:pPr marL="171450" indent="-171450">
              <a:buFont typeface="Arial" panose="020B0604020202020204" pitchFamily="34" charset="0"/>
              <a:buChar char="•"/>
            </a:pPr>
            <a:r>
              <a:rPr lang="en-GB" sz="1400" dirty="0" err="1">
                <a:sym typeface="Arial"/>
              </a:rPr>
              <a:t>Resumen</a:t>
            </a:r>
            <a:r>
              <a:rPr lang="en-GB" sz="1400" dirty="0">
                <a:sym typeface="Arial"/>
              </a:rPr>
              <a:t> </a:t>
            </a:r>
            <a:r>
              <a:rPr lang="en-GB" sz="1400" dirty="0" err="1">
                <a:sym typeface="Arial"/>
              </a:rPr>
              <a:t>Recomendaciones</a:t>
            </a:r>
            <a:r>
              <a:rPr lang="en-GB" sz="1400" dirty="0">
                <a:sym typeface="Arial"/>
              </a:rPr>
              <a:t> </a:t>
            </a:r>
          </a:p>
          <a:p>
            <a:pPr marL="171450" indent="-171450">
              <a:buFont typeface="Arial" panose="020B0604020202020204" pitchFamily="34" charset="0"/>
              <a:buChar char="•"/>
            </a:pPr>
            <a:r>
              <a:rPr lang="en-GB" sz="1400" dirty="0" err="1">
                <a:sym typeface="Arial"/>
              </a:rPr>
              <a:t>Siguientes</a:t>
            </a:r>
            <a:r>
              <a:rPr lang="en-GB" sz="1400" dirty="0">
                <a:sym typeface="Arial"/>
              </a:rPr>
              <a:t> Pasos</a:t>
            </a:r>
          </a:p>
          <a:p>
            <a:pPr marL="628650" lvl="1"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171450" indent="-171450">
              <a:buFont typeface="Arial" panose="020B0604020202020204" pitchFamily="34" charset="0"/>
              <a:buChar char="•"/>
            </a:pPr>
            <a:endParaRPr lang="en-GB" sz="1400" dirty="0">
              <a:sym typeface="Arial"/>
            </a:endParaRPr>
          </a:p>
          <a:p>
            <a:pPr marL="0" indent="0">
              <a:buNone/>
            </a:pPr>
            <a:endParaRPr lang="en-GB" sz="1400" dirty="0">
              <a:sym typeface="Arial"/>
            </a:endParaRPr>
          </a:p>
          <a:p>
            <a:pPr marL="171450" indent="-171450">
              <a:buFont typeface="Arial" panose="020B0604020202020204" pitchFamily="34" charset="0"/>
              <a:buChar char="•"/>
            </a:pPr>
            <a:endParaRPr lang="en-GB" sz="1400" dirty="0"/>
          </a:p>
          <a:p>
            <a:pPr marL="0" lvl="0" indent="0">
              <a:buNone/>
            </a:pPr>
            <a:endParaRPr sz="1400" dirty="0"/>
          </a:p>
        </p:txBody>
      </p:sp>
      <p:sp>
        <p:nvSpPr>
          <p:cNvPr id="13" name="Google Shape;135;p21">
            <a:extLst>
              <a:ext uri="{FF2B5EF4-FFF2-40B4-BE49-F238E27FC236}">
                <a16:creationId xmlns:a16="http://schemas.microsoft.com/office/drawing/2014/main" id="{2F89E667-B428-9844-AA2F-850CB8EBB766}"/>
              </a:ext>
            </a:extLst>
          </p:cNvPr>
          <p:cNvSpPr txBox="1">
            <a:spLocks/>
          </p:cNvSpPr>
          <p:nvPr/>
        </p:nvSpPr>
        <p:spPr>
          <a:xfrm>
            <a:off x="304800" y="230670"/>
            <a:ext cx="4349671" cy="5354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GB" sz="2900" dirty="0"/>
              <a:t>Agenda</a:t>
            </a:r>
          </a:p>
        </p:txBody>
      </p:sp>
      <p:pic>
        <p:nvPicPr>
          <p:cNvPr id="14" name="Google Shape;137;p21">
            <a:extLst>
              <a:ext uri="{FF2B5EF4-FFF2-40B4-BE49-F238E27FC236}">
                <a16:creationId xmlns:a16="http://schemas.microsoft.com/office/drawing/2014/main" id="{968FFE96-E8B0-4845-A9A1-8F789F763BC6}"/>
              </a:ext>
            </a:extLst>
          </p:cNvPr>
          <p:cNvPicPr preferRelativeResize="0"/>
          <p:nvPr/>
        </p:nvPicPr>
        <p:blipFill>
          <a:blip r:embed="rId3"/>
          <a:srcRect l="13624" r="13624"/>
          <a:stretch/>
        </p:blipFill>
        <p:spPr>
          <a:xfrm>
            <a:off x="5197327" y="0"/>
            <a:ext cx="4024800" cy="5143500"/>
          </a:xfrm>
          <a:prstGeom prst="rect">
            <a:avLst/>
          </a:prstGeom>
          <a:noFill/>
          <a:ln>
            <a:noFill/>
          </a:ln>
          <a:effectLst>
            <a:glow>
              <a:schemeClr val="accent1"/>
            </a:glow>
          </a:effectLst>
        </p:spPr>
      </p:pic>
      <p:pic>
        <p:nvPicPr>
          <p:cNvPr id="34" name="Picture 33" descr="A picture containing icon&#10;&#10;Description automatically generated">
            <a:extLst>
              <a:ext uri="{FF2B5EF4-FFF2-40B4-BE49-F238E27FC236}">
                <a16:creationId xmlns:a16="http://schemas.microsoft.com/office/drawing/2014/main" id="{BBB07AA5-47BB-41D3-87AA-AAFF9582C59C}"/>
              </a:ext>
            </a:extLst>
          </p:cNvPr>
          <p:cNvPicPr>
            <a:picLocks noChangeAspect="1"/>
          </p:cNvPicPr>
          <p:nvPr/>
        </p:nvPicPr>
        <p:blipFill>
          <a:blip r:embed="rId4"/>
          <a:stretch>
            <a:fillRect/>
          </a:stretch>
        </p:blipFill>
        <p:spPr>
          <a:xfrm>
            <a:off x="7871459" y="4286905"/>
            <a:ext cx="1264921" cy="842001"/>
          </a:xfrm>
          <a:prstGeom prst="rect">
            <a:avLst/>
          </a:prstGeom>
        </p:spPr>
      </p:pic>
    </p:spTree>
    <p:extLst>
      <p:ext uri="{BB962C8B-B14F-4D97-AF65-F5344CB8AC3E}">
        <p14:creationId xmlns:p14="http://schemas.microsoft.com/office/powerpoint/2010/main" val="232064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2;p17">
            <a:extLst>
              <a:ext uri="{FF2B5EF4-FFF2-40B4-BE49-F238E27FC236}">
                <a16:creationId xmlns:a16="http://schemas.microsoft.com/office/drawing/2014/main" id="{0F131BF3-179D-4974-B71C-3ECFEE9D1493}"/>
              </a:ext>
            </a:extLst>
          </p:cNvPr>
          <p:cNvSpPr txBox="1">
            <a:spLocks/>
          </p:cNvSpPr>
          <p:nvPr/>
        </p:nvSpPr>
        <p:spPr>
          <a:xfrm>
            <a:off x="283955" y="970672"/>
            <a:ext cx="4421688" cy="39916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Font typeface="Inter-Regular"/>
              <a:buNone/>
            </a:pPr>
            <a:r>
              <a:rPr lang="es-ES" sz="1100" dirty="0"/>
              <a:t>Inicialmente OCASO ha optado por desplegar su infraestructura de </a:t>
            </a:r>
            <a:r>
              <a:rPr lang="es-ES" sz="1100" dirty="0" err="1"/>
              <a:t>OpenShift</a:t>
            </a:r>
            <a:r>
              <a:rPr lang="es-ES" sz="1100" dirty="0"/>
              <a:t> sobre plataforma basada en </a:t>
            </a:r>
            <a:r>
              <a:rPr lang="es-ES" sz="1100" dirty="0" err="1"/>
              <a:t>Hypervisor</a:t>
            </a:r>
            <a:r>
              <a:rPr lang="es-ES" sz="1100" dirty="0"/>
              <a:t> </a:t>
            </a:r>
            <a:r>
              <a:rPr lang="es-ES" sz="1100" dirty="0" err="1"/>
              <a:t>VMWare</a:t>
            </a:r>
            <a:r>
              <a:rPr lang="es-ES" sz="1100" dirty="0"/>
              <a:t> compartido. Esta es una de las posibles alternativas soportadas. Las opciones son:</a:t>
            </a:r>
          </a:p>
          <a:p>
            <a:pPr marL="76200" indent="0">
              <a:spcBef>
                <a:spcPts val="0"/>
              </a:spcBef>
              <a:buFont typeface="Inter-Regular"/>
              <a:buNone/>
            </a:pPr>
            <a:endParaRPr lang="es-ES" sz="1100" dirty="0"/>
          </a:p>
          <a:p>
            <a:pPr>
              <a:spcBef>
                <a:spcPts val="0"/>
              </a:spcBef>
              <a:buFont typeface="Arial" panose="020B0604020202020204" pitchFamily="34" charset="0"/>
              <a:buChar char="•"/>
            </a:pPr>
            <a:r>
              <a:rPr lang="es-ES" sz="1100" dirty="0"/>
              <a:t>Infraestructura V</a:t>
            </a:r>
            <a:r>
              <a:rPr lang="en-US" sz="1100" dirty="0" err="1"/>
              <a:t>irtual</a:t>
            </a:r>
            <a:r>
              <a:rPr lang="en-US" sz="1100" dirty="0"/>
              <a:t> </a:t>
            </a:r>
            <a:r>
              <a:rPr lang="en-US" sz="1100" dirty="0" err="1"/>
              <a:t>Compartida</a:t>
            </a:r>
            <a:endParaRPr lang="en-US" sz="1100" dirty="0"/>
          </a:p>
          <a:p>
            <a:pPr>
              <a:spcBef>
                <a:spcPts val="0"/>
              </a:spcBef>
              <a:buFont typeface="Arial" panose="020B0604020202020204" pitchFamily="34" charset="0"/>
              <a:buChar char="•"/>
            </a:pPr>
            <a:r>
              <a:rPr lang="en-US" sz="1100" dirty="0" err="1"/>
              <a:t>Infraestructura</a:t>
            </a:r>
            <a:r>
              <a:rPr lang="en-US" sz="1100" dirty="0"/>
              <a:t> Virtual </a:t>
            </a:r>
            <a:r>
              <a:rPr lang="en-US" sz="1100" dirty="0" err="1"/>
              <a:t>Dedicada</a:t>
            </a:r>
            <a:endParaRPr lang="en-US" sz="1100" dirty="0"/>
          </a:p>
          <a:p>
            <a:pPr>
              <a:spcBef>
                <a:spcPts val="0"/>
              </a:spcBef>
              <a:buFont typeface="Arial" panose="020B0604020202020204" pitchFamily="34" charset="0"/>
              <a:buChar char="•"/>
            </a:pPr>
            <a:r>
              <a:rPr lang="en-US" sz="1100" dirty="0"/>
              <a:t>Bare-Metal (</a:t>
            </a:r>
            <a:r>
              <a:rPr lang="en-US" sz="1100" dirty="0" err="1"/>
              <a:t>Servidor</a:t>
            </a:r>
            <a:r>
              <a:rPr lang="en-US" sz="1100" dirty="0"/>
              <a:t> </a:t>
            </a:r>
            <a:r>
              <a:rPr lang="en-US" sz="1100" dirty="0" err="1"/>
              <a:t>Tradicional</a:t>
            </a:r>
            <a:r>
              <a:rPr lang="en-US" sz="1100" dirty="0"/>
              <a:t>)</a:t>
            </a:r>
          </a:p>
          <a:p>
            <a:pPr>
              <a:spcBef>
                <a:spcPts val="0"/>
              </a:spcBef>
              <a:buFont typeface="Arial" panose="020B0604020202020204" pitchFamily="34" charset="0"/>
              <a:buChar char="•"/>
            </a:pPr>
            <a:r>
              <a:rPr lang="en-US" sz="1100" dirty="0" err="1"/>
              <a:t>Infraestructura</a:t>
            </a:r>
            <a:r>
              <a:rPr lang="en-US" sz="1100" dirty="0"/>
              <a:t> </a:t>
            </a:r>
            <a:r>
              <a:rPr lang="en-US" sz="1100" dirty="0" err="1"/>
              <a:t>Híbrida</a:t>
            </a:r>
            <a:endParaRPr lang="en-US" sz="1100" dirty="0"/>
          </a:p>
          <a:p>
            <a:pPr>
              <a:spcBef>
                <a:spcPts val="0"/>
              </a:spcBef>
              <a:buFont typeface="Arial" panose="020B0604020202020204" pitchFamily="34" charset="0"/>
              <a:buChar char="•"/>
            </a:pPr>
            <a:endParaRPr lang="en-US" sz="1100" dirty="0"/>
          </a:p>
          <a:p>
            <a:pPr marL="76200" indent="0">
              <a:spcBef>
                <a:spcPts val="0"/>
              </a:spcBef>
              <a:buNone/>
            </a:pPr>
            <a:r>
              <a:rPr lang="en-US" sz="1100" u="sng" dirty="0" err="1"/>
              <a:t>Consideraciones</a:t>
            </a:r>
            <a:r>
              <a:rPr lang="en-US" sz="1100" u="sng" dirty="0"/>
              <a:t> a </a:t>
            </a:r>
            <a:r>
              <a:rPr lang="en-US" sz="1100" u="sng" dirty="0" err="1"/>
              <a:t>tener</a:t>
            </a:r>
            <a:r>
              <a:rPr lang="en-US" sz="1100" u="sng" dirty="0"/>
              <a:t> </a:t>
            </a:r>
            <a:r>
              <a:rPr lang="en-US" sz="1100" u="sng" dirty="0" err="1"/>
              <a:t>en</a:t>
            </a:r>
            <a:r>
              <a:rPr lang="en-US" sz="1100" u="sng" dirty="0"/>
              <a:t> </a:t>
            </a:r>
            <a:r>
              <a:rPr lang="en-US" sz="1100" u="sng" dirty="0" err="1"/>
              <a:t>cuenta</a:t>
            </a:r>
            <a:r>
              <a:rPr lang="en-US" sz="1100" u="sng" dirty="0"/>
              <a:t>:</a:t>
            </a:r>
          </a:p>
          <a:p>
            <a:pPr marL="76200" indent="0">
              <a:spcBef>
                <a:spcPts val="0"/>
              </a:spcBef>
              <a:buNone/>
            </a:pPr>
            <a:r>
              <a:rPr lang="en-US" sz="1100" dirty="0"/>
              <a:t>La </a:t>
            </a:r>
            <a:r>
              <a:rPr lang="en-US" sz="1100" dirty="0" err="1"/>
              <a:t>instalación</a:t>
            </a:r>
            <a:r>
              <a:rPr lang="en-US" sz="1100" dirty="0"/>
              <a:t> de OpenShift </a:t>
            </a:r>
            <a:r>
              <a:rPr lang="en-US" sz="1100" dirty="0" err="1"/>
              <a:t>sobre</a:t>
            </a:r>
            <a:r>
              <a:rPr lang="en-US" sz="1100" dirty="0"/>
              <a:t> una </a:t>
            </a:r>
            <a:r>
              <a:rPr lang="en-US" sz="1100" dirty="0" err="1"/>
              <a:t>infraestructura</a:t>
            </a:r>
            <a:r>
              <a:rPr lang="en-US" sz="1100" dirty="0"/>
              <a:t> </a:t>
            </a:r>
            <a:r>
              <a:rPr lang="en-US" sz="1100" dirty="0" err="1"/>
              <a:t>virtualizada</a:t>
            </a:r>
            <a:r>
              <a:rPr lang="en-US" sz="1100" dirty="0"/>
              <a:t> </a:t>
            </a:r>
            <a:r>
              <a:rPr lang="en-US" sz="1100" dirty="0" err="1"/>
              <a:t>compartida</a:t>
            </a:r>
            <a:r>
              <a:rPr lang="en-US" sz="1100" dirty="0"/>
              <a:t> </a:t>
            </a:r>
            <a:r>
              <a:rPr lang="en-US" sz="1100" dirty="0" err="1"/>
              <a:t>ofrece</a:t>
            </a:r>
            <a:r>
              <a:rPr lang="en-US" sz="1100" dirty="0"/>
              <a:t> </a:t>
            </a:r>
            <a:r>
              <a:rPr lang="en-US" sz="1100" dirty="0" err="1"/>
              <a:t>ventajas</a:t>
            </a:r>
            <a:r>
              <a:rPr lang="en-US" sz="1100" dirty="0"/>
              <a:t> </a:t>
            </a:r>
            <a:r>
              <a:rPr lang="en-US" sz="1100" dirty="0" err="1"/>
              <a:t>como</a:t>
            </a:r>
            <a:r>
              <a:rPr lang="en-US" sz="1100" dirty="0"/>
              <a:t> la </a:t>
            </a:r>
            <a:r>
              <a:rPr lang="en-US" sz="1100" dirty="0" err="1"/>
              <a:t>rapidez</a:t>
            </a:r>
            <a:r>
              <a:rPr lang="en-US" sz="1100" dirty="0"/>
              <a:t> y </a:t>
            </a:r>
            <a:r>
              <a:rPr lang="en-US" sz="1100" dirty="0" err="1"/>
              <a:t>agilidad</a:t>
            </a:r>
            <a:r>
              <a:rPr lang="en-US" sz="1100" dirty="0"/>
              <a:t> de </a:t>
            </a:r>
            <a:r>
              <a:rPr lang="en-US" sz="1100" dirty="0" err="1"/>
              <a:t>despliegue</a:t>
            </a:r>
            <a:r>
              <a:rPr lang="en-US" sz="1100" dirty="0"/>
              <a:t> y </a:t>
            </a:r>
            <a:r>
              <a:rPr lang="en-US" sz="1100" dirty="0" err="1"/>
              <a:t>el</a:t>
            </a:r>
            <a:r>
              <a:rPr lang="en-US" sz="1100" dirty="0"/>
              <a:t> </a:t>
            </a:r>
            <a:r>
              <a:rPr lang="en-US" sz="1100" dirty="0" err="1"/>
              <a:t>abaratamiento</a:t>
            </a:r>
            <a:r>
              <a:rPr lang="en-US" sz="1100" dirty="0"/>
              <a:t> de </a:t>
            </a:r>
            <a:r>
              <a:rPr lang="en-US" sz="1100" dirty="0" err="1"/>
              <a:t>costes</a:t>
            </a:r>
            <a:r>
              <a:rPr lang="en-US" sz="1100" dirty="0"/>
              <a:t> </a:t>
            </a:r>
            <a:r>
              <a:rPr lang="en-US" sz="1100" dirty="0" err="1"/>
              <a:t>debido</a:t>
            </a:r>
            <a:r>
              <a:rPr lang="en-US" sz="1100" dirty="0"/>
              <a:t> a la </a:t>
            </a:r>
            <a:r>
              <a:rPr lang="en-US" sz="1100" dirty="0" err="1"/>
              <a:t>consolidación</a:t>
            </a:r>
            <a:r>
              <a:rPr lang="en-US" sz="1100" dirty="0"/>
              <a:t> de </a:t>
            </a:r>
            <a:r>
              <a:rPr lang="en-US" sz="1100" dirty="0" err="1"/>
              <a:t>recursos</a:t>
            </a:r>
            <a:r>
              <a:rPr lang="en-US" sz="1100" dirty="0"/>
              <a:t>. Sin embargo, </a:t>
            </a:r>
            <a:r>
              <a:rPr lang="en-US" sz="1100" dirty="0" err="1"/>
              <a:t>en</a:t>
            </a:r>
            <a:r>
              <a:rPr lang="en-US" sz="1100" dirty="0"/>
              <a:t> general, no se </a:t>
            </a:r>
            <a:r>
              <a:rPr lang="en-US" sz="1100" dirty="0" err="1"/>
              <a:t>considera</a:t>
            </a:r>
            <a:r>
              <a:rPr lang="en-US" sz="1100" dirty="0"/>
              <a:t> </a:t>
            </a:r>
            <a:r>
              <a:rPr lang="en-US" sz="1100" dirty="0" err="1"/>
              <a:t>adecuada</a:t>
            </a:r>
            <a:r>
              <a:rPr lang="en-US" sz="1100" dirty="0"/>
              <a:t> para </a:t>
            </a:r>
            <a:r>
              <a:rPr lang="en-US" sz="1100" dirty="0" err="1"/>
              <a:t>aplicaciones</a:t>
            </a:r>
            <a:r>
              <a:rPr lang="en-US" sz="1100" dirty="0"/>
              <a:t> </a:t>
            </a:r>
            <a:r>
              <a:rPr lang="en-US" sz="1100" dirty="0" err="1"/>
              <a:t>críticas</a:t>
            </a:r>
            <a:r>
              <a:rPr lang="en-US" sz="1100" dirty="0"/>
              <a:t> de </a:t>
            </a:r>
            <a:r>
              <a:rPr lang="en-US" sz="1100" dirty="0" err="1"/>
              <a:t>negocio</a:t>
            </a:r>
            <a:r>
              <a:rPr lang="en-US" sz="1100" dirty="0"/>
              <a:t> o para </a:t>
            </a:r>
            <a:r>
              <a:rPr lang="en-US" sz="1100" dirty="0" err="1"/>
              <a:t>aplicaciones</a:t>
            </a:r>
            <a:r>
              <a:rPr lang="en-US" sz="1100" dirty="0"/>
              <a:t> que </a:t>
            </a:r>
            <a:r>
              <a:rPr lang="en-US" sz="1100" dirty="0" err="1"/>
              <a:t>requieren</a:t>
            </a:r>
            <a:r>
              <a:rPr lang="en-US" sz="1100" dirty="0"/>
              <a:t> un alto </a:t>
            </a:r>
            <a:r>
              <a:rPr lang="en-US" sz="1100" dirty="0" err="1"/>
              <a:t>nivel</a:t>
            </a:r>
            <a:r>
              <a:rPr lang="en-US" sz="1100" dirty="0"/>
              <a:t> </a:t>
            </a:r>
            <a:r>
              <a:rPr lang="en-US" sz="1100" dirty="0" err="1"/>
              <a:t>rendimiento</a:t>
            </a:r>
            <a:r>
              <a:rPr lang="en-US" sz="1100" dirty="0"/>
              <a:t> </a:t>
            </a:r>
            <a:r>
              <a:rPr lang="en-US" sz="1100" dirty="0" err="1"/>
              <a:t>debido</a:t>
            </a:r>
            <a:r>
              <a:rPr lang="en-US" sz="1100" dirty="0"/>
              <a:t> a la </a:t>
            </a:r>
            <a:r>
              <a:rPr lang="en-US" sz="1100" dirty="0" err="1"/>
              <a:t>dificultad</a:t>
            </a:r>
            <a:r>
              <a:rPr lang="en-US" sz="1100" dirty="0"/>
              <a:t> de gestion de los pool de </a:t>
            </a:r>
            <a:r>
              <a:rPr lang="en-US" sz="1100" dirty="0" err="1"/>
              <a:t>recursos</a:t>
            </a:r>
            <a:r>
              <a:rPr lang="en-US" sz="1100" dirty="0"/>
              <a:t> y la </a:t>
            </a:r>
            <a:r>
              <a:rPr lang="en-US" sz="1100" dirty="0" err="1"/>
              <a:t>posibilidad</a:t>
            </a:r>
            <a:r>
              <a:rPr lang="en-US" sz="1100" dirty="0"/>
              <a:t> de </a:t>
            </a:r>
            <a:r>
              <a:rPr lang="en-US" sz="1100" dirty="0" err="1"/>
              <a:t>crear</a:t>
            </a:r>
            <a:r>
              <a:rPr lang="en-US" sz="1100" dirty="0"/>
              <a:t> puntos </a:t>
            </a:r>
            <a:r>
              <a:rPr lang="en-US" sz="1100" dirty="0" err="1"/>
              <a:t>únicos</a:t>
            </a:r>
            <a:r>
              <a:rPr lang="en-US" sz="1100" dirty="0"/>
              <a:t> de error para </a:t>
            </a:r>
            <a:r>
              <a:rPr lang="en-US" sz="1100" dirty="0" err="1"/>
              <a:t>diferentes</a:t>
            </a:r>
            <a:r>
              <a:rPr lang="en-US" sz="1100" dirty="0"/>
              <a:t> </a:t>
            </a:r>
            <a:r>
              <a:rPr lang="en-US" sz="1100" dirty="0" err="1"/>
              <a:t>servicios</a:t>
            </a:r>
            <a:r>
              <a:rPr lang="en-US" sz="1100" dirty="0"/>
              <a:t> de </a:t>
            </a:r>
            <a:r>
              <a:rPr lang="en-US" sz="1100" dirty="0" err="1"/>
              <a:t>negocio</a:t>
            </a:r>
            <a:r>
              <a:rPr lang="en-US" sz="1100" dirty="0"/>
              <a:t>.</a:t>
            </a:r>
          </a:p>
        </p:txBody>
      </p:sp>
      <p:pic>
        <p:nvPicPr>
          <p:cNvPr id="6" name="IBM 8-bar logo" descr="IBM 8-bar logo, black">
            <a:extLst>
              <a:ext uri="{FF2B5EF4-FFF2-40B4-BE49-F238E27FC236}">
                <a16:creationId xmlns:a16="http://schemas.microsoft.com/office/drawing/2014/main" id="{AB2921BF-303D-478D-8426-429475DAC4D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439014" y="4772421"/>
            <a:ext cx="599926" cy="239364"/>
          </a:xfrm>
          <a:prstGeom prst="rect">
            <a:avLst/>
          </a:prstGeom>
        </p:spPr>
      </p:pic>
      <p:cxnSp>
        <p:nvCxnSpPr>
          <p:cNvPr id="7" name="Straight Connector 6">
            <a:extLst>
              <a:ext uri="{FF2B5EF4-FFF2-40B4-BE49-F238E27FC236}">
                <a16:creationId xmlns:a16="http://schemas.microsoft.com/office/drawing/2014/main" id="{DE3A6C7E-88B4-43B7-AAA9-6090AE78BED1}"/>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FC5565B-69BB-43ED-9E01-CBB5F5569F00}"/>
              </a:ext>
            </a:extLst>
          </p:cNvPr>
          <p:cNvPicPr>
            <a:picLocks noChangeAspect="1"/>
          </p:cNvPicPr>
          <p:nvPr/>
        </p:nvPicPr>
        <p:blipFill>
          <a:blip r:embed="rId3"/>
          <a:stretch>
            <a:fillRect/>
          </a:stretch>
        </p:blipFill>
        <p:spPr>
          <a:xfrm>
            <a:off x="8236376" y="141800"/>
            <a:ext cx="652998" cy="455908"/>
          </a:xfrm>
          <a:prstGeom prst="rect">
            <a:avLst/>
          </a:prstGeom>
        </p:spPr>
      </p:pic>
      <p:sp>
        <p:nvSpPr>
          <p:cNvPr id="9" name="Google Shape;168;p24">
            <a:extLst>
              <a:ext uri="{FF2B5EF4-FFF2-40B4-BE49-F238E27FC236}">
                <a16:creationId xmlns:a16="http://schemas.microsoft.com/office/drawing/2014/main" id="{3C3D2A26-C02B-4C68-A370-FFC947C85916}"/>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Arquitectura &amp; Recomendaciones</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sp>
        <p:nvSpPr>
          <p:cNvPr id="12" name="TextBox 11">
            <a:extLst>
              <a:ext uri="{FF2B5EF4-FFF2-40B4-BE49-F238E27FC236}">
                <a16:creationId xmlns:a16="http://schemas.microsoft.com/office/drawing/2014/main" id="{8FF4966B-AAF2-4CA1-925F-CF42BA565079}"/>
              </a:ext>
            </a:extLst>
          </p:cNvPr>
          <p:cNvSpPr txBox="1"/>
          <p:nvPr/>
        </p:nvSpPr>
        <p:spPr>
          <a:xfrm>
            <a:off x="175142" y="654866"/>
            <a:ext cx="3095596" cy="307777"/>
          </a:xfrm>
          <a:prstGeom prst="rect">
            <a:avLst/>
          </a:prstGeom>
          <a:noFill/>
        </p:spPr>
        <p:txBody>
          <a:bodyPr wrap="square">
            <a:spAutoFit/>
          </a:bodyPr>
          <a:lstStyle/>
          <a:p>
            <a:r>
              <a:rPr lang="es-ES" b="1" dirty="0">
                <a:latin typeface="IBM Plex Sans Text" panose="020B0503050203000203" pitchFamily="34" charset="0"/>
              </a:rPr>
              <a:t>Infraestructura base </a:t>
            </a:r>
            <a:r>
              <a:rPr lang="es-ES" b="1" dirty="0" err="1">
                <a:latin typeface="IBM Plex Sans Text" panose="020B0503050203000203" pitchFamily="34" charset="0"/>
              </a:rPr>
              <a:t>OpenShift</a:t>
            </a:r>
            <a:r>
              <a:rPr lang="es-ES" sz="1400" b="1" dirty="0">
                <a:latin typeface="IBM Plex Sans Text" panose="020B0503050203000203" pitchFamily="34" charset="0"/>
              </a:rPr>
              <a:t>  </a:t>
            </a:r>
            <a:endParaRPr lang="en-US" b="1" dirty="0"/>
          </a:p>
        </p:txBody>
      </p:sp>
      <p:pic>
        <p:nvPicPr>
          <p:cNvPr id="14" name="Picture 13">
            <a:extLst>
              <a:ext uri="{FF2B5EF4-FFF2-40B4-BE49-F238E27FC236}">
                <a16:creationId xmlns:a16="http://schemas.microsoft.com/office/drawing/2014/main" id="{FE29BCE9-A9DF-43A0-99B0-49F191044F14}"/>
              </a:ext>
            </a:extLst>
          </p:cNvPr>
          <p:cNvPicPr>
            <a:picLocks noChangeAspect="1"/>
          </p:cNvPicPr>
          <p:nvPr/>
        </p:nvPicPr>
        <p:blipFill>
          <a:blip r:embed="rId4"/>
          <a:stretch>
            <a:fillRect/>
          </a:stretch>
        </p:blipFill>
        <p:spPr>
          <a:xfrm>
            <a:off x="4944199" y="808754"/>
            <a:ext cx="3794778" cy="3865052"/>
          </a:xfrm>
          <a:prstGeom prst="rect">
            <a:avLst/>
          </a:prstGeom>
        </p:spPr>
      </p:pic>
    </p:spTree>
    <p:extLst>
      <p:ext uri="{BB962C8B-B14F-4D97-AF65-F5344CB8AC3E}">
        <p14:creationId xmlns:p14="http://schemas.microsoft.com/office/powerpoint/2010/main" val="331142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2;p17">
            <a:extLst>
              <a:ext uri="{FF2B5EF4-FFF2-40B4-BE49-F238E27FC236}">
                <a16:creationId xmlns:a16="http://schemas.microsoft.com/office/drawing/2014/main" id="{0F131BF3-179D-4974-B71C-3ECFEE9D1493}"/>
              </a:ext>
            </a:extLst>
          </p:cNvPr>
          <p:cNvSpPr txBox="1">
            <a:spLocks/>
          </p:cNvSpPr>
          <p:nvPr/>
        </p:nvSpPr>
        <p:spPr>
          <a:xfrm>
            <a:off x="159346" y="712025"/>
            <a:ext cx="8510847"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Concretamente</a:t>
            </a:r>
            <a:r>
              <a:rPr lang="en-US" sz="1100" dirty="0"/>
              <a:t>, para </a:t>
            </a:r>
            <a:r>
              <a:rPr lang="en-US" sz="1100" dirty="0" err="1"/>
              <a:t>el</a:t>
            </a:r>
            <a:r>
              <a:rPr lang="en-US" sz="1100" dirty="0"/>
              <a:t> </a:t>
            </a:r>
            <a:r>
              <a:rPr lang="en-US" sz="1100" dirty="0" err="1"/>
              <a:t>uso</a:t>
            </a:r>
            <a:r>
              <a:rPr lang="en-US" sz="1100" dirty="0"/>
              <a:t> de VMWare </a:t>
            </a:r>
            <a:r>
              <a:rPr lang="en-US" sz="1100" dirty="0" err="1"/>
              <a:t>como</a:t>
            </a:r>
            <a:r>
              <a:rPr lang="en-US" sz="1100" dirty="0"/>
              <a:t> </a:t>
            </a:r>
            <a:r>
              <a:rPr lang="en-US" sz="1100" dirty="0" err="1"/>
              <a:t>plataforma</a:t>
            </a:r>
            <a:r>
              <a:rPr lang="en-US" sz="1100" dirty="0"/>
              <a:t> de </a:t>
            </a:r>
            <a:r>
              <a:rPr lang="en-US" sz="1100" dirty="0" err="1"/>
              <a:t>virtualización</a:t>
            </a:r>
            <a:r>
              <a:rPr lang="en-US" sz="1100" dirty="0"/>
              <a:t> se </a:t>
            </a:r>
            <a:r>
              <a:rPr lang="en-US" sz="1100" dirty="0" err="1"/>
              <a:t>plantean</a:t>
            </a:r>
            <a:r>
              <a:rPr lang="en-US" sz="1100" dirty="0"/>
              <a:t> dos </a:t>
            </a:r>
            <a:r>
              <a:rPr lang="en-US" sz="1100" dirty="0" err="1"/>
              <a:t>grandes</a:t>
            </a:r>
            <a:r>
              <a:rPr lang="en-US" sz="1100" dirty="0"/>
              <a:t> </a:t>
            </a:r>
            <a:r>
              <a:rPr lang="en-US" sz="1100" dirty="0" err="1"/>
              <a:t>escenarios</a:t>
            </a:r>
            <a:r>
              <a:rPr lang="en-US" sz="1100" dirty="0"/>
              <a:t>:</a:t>
            </a:r>
          </a:p>
        </p:txBody>
      </p:sp>
      <p:pic>
        <p:nvPicPr>
          <p:cNvPr id="6" name="IBM 8-bar logo" descr="IBM 8-bar logo, black">
            <a:extLst>
              <a:ext uri="{FF2B5EF4-FFF2-40B4-BE49-F238E27FC236}">
                <a16:creationId xmlns:a16="http://schemas.microsoft.com/office/drawing/2014/main" id="{AB2921BF-303D-478D-8426-429475DAC4DF}"/>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439014" y="4772421"/>
            <a:ext cx="599926" cy="239364"/>
          </a:xfrm>
          <a:prstGeom prst="rect">
            <a:avLst/>
          </a:prstGeom>
        </p:spPr>
      </p:pic>
      <p:cxnSp>
        <p:nvCxnSpPr>
          <p:cNvPr id="7" name="Straight Connector 6">
            <a:extLst>
              <a:ext uri="{FF2B5EF4-FFF2-40B4-BE49-F238E27FC236}">
                <a16:creationId xmlns:a16="http://schemas.microsoft.com/office/drawing/2014/main" id="{DE3A6C7E-88B4-43B7-AAA9-6090AE78BED1}"/>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FC5565B-69BB-43ED-9E01-CBB5F5569F00}"/>
              </a:ext>
            </a:extLst>
          </p:cNvPr>
          <p:cNvPicPr>
            <a:picLocks noChangeAspect="1"/>
          </p:cNvPicPr>
          <p:nvPr/>
        </p:nvPicPr>
        <p:blipFill>
          <a:blip r:embed="rId3"/>
          <a:stretch>
            <a:fillRect/>
          </a:stretch>
        </p:blipFill>
        <p:spPr>
          <a:xfrm>
            <a:off x="8236376" y="141800"/>
            <a:ext cx="652998" cy="455908"/>
          </a:xfrm>
          <a:prstGeom prst="rect">
            <a:avLst/>
          </a:prstGeom>
        </p:spPr>
      </p:pic>
      <p:sp>
        <p:nvSpPr>
          <p:cNvPr id="9" name="Google Shape;168;p24">
            <a:extLst>
              <a:ext uri="{FF2B5EF4-FFF2-40B4-BE49-F238E27FC236}">
                <a16:creationId xmlns:a16="http://schemas.microsoft.com/office/drawing/2014/main" id="{3C3D2A26-C02B-4C68-A370-FFC947C85916}"/>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Infraestructura base </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OpenShift</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pic>
        <p:nvPicPr>
          <p:cNvPr id="3" name="Picture 2">
            <a:extLst>
              <a:ext uri="{FF2B5EF4-FFF2-40B4-BE49-F238E27FC236}">
                <a16:creationId xmlns:a16="http://schemas.microsoft.com/office/drawing/2014/main" id="{7A66B15D-0E5B-4BF8-8C7A-84B07E65C762}"/>
              </a:ext>
            </a:extLst>
          </p:cNvPr>
          <p:cNvPicPr>
            <a:picLocks noChangeAspect="1"/>
          </p:cNvPicPr>
          <p:nvPr/>
        </p:nvPicPr>
        <p:blipFill>
          <a:blip r:embed="rId4"/>
          <a:stretch>
            <a:fillRect/>
          </a:stretch>
        </p:blipFill>
        <p:spPr>
          <a:xfrm>
            <a:off x="3801490" y="1140508"/>
            <a:ext cx="5237449" cy="2707006"/>
          </a:xfrm>
          <a:prstGeom prst="rect">
            <a:avLst/>
          </a:prstGeom>
        </p:spPr>
      </p:pic>
      <p:sp>
        <p:nvSpPr>
          <p:cNvPr id="12" name="Google Shape;92;p17">
            <a:extLst>
              <a:ext uri="{FF2B5EF4-FFF2-40B4-BE49-F238E27FC236}">
                <a16:creationId xmlns:a16="http://schemas.microsoft.com/office/drawing/2014/main" id="{2B074BA0-B51F-4DB6-B1FB-08FE58500A4E}"/>
              </a:ext>
            </a:extLst>
          </p:cNvPr>
          <p:cNvSpPr txBox="1">
            <a:spLocks/>
          </p:cNvSpPr>
          <p:nvPr/>
        </p:nvSpPr>
        <p:spPr>
          <a:xfrm>
            <a:off x="159347" y="998805"/>
            <a:ext cx="3505288" cy="39178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Font typeface="Inter-Regular"/>
              <a:buNone/>
            </a:pPr>
            <a:r>
              <a:rPr lang="en-US" sz="1100" dirty="0" err="1"/>
              <a:t>Utilizar</a:t>
            </a:r>
            <a:r>
              <a:rPr lang="en-US" sz="1100" dirty="0"/>
              <a:t> un </a:t>
            </a:r>
            <a:r>
              <a:rPr lang="en-US" sz="1100" dirty="0" err="1"/>
              <a:t>único</a:t>
            </a:r>
            <a:r>
              <a:rPr lang="en-US" sz="1100" dirty="0"/>
              <a:t> cluster </a:t>
            </a:r>
            <a:r>
              <a:rPr lang="en-US" sz="1100" dirty="0" err="1"/>
              <a:t>compartido</a:t>
            </a:r>
            <a:r>
              <a:rPr lang="en-US" sz="1100" dirty="0"/>
              <a:t> de vSphere con </a:t>
            </a:r>
            <a:r>
              <a:rPr lang="en-US" sz="1100" dirty="0" err="1"/>
              <a:t>recursos</a:t>
            </a:r>
            <a:r>
              <a:rPr lang="en-US" sz="1100" dirty="0"/>
              <a:t> </a:t>
            </a:r>
            <a:r>
              <a:rPr lang="en-US" sz="1100" dirty="0" err="1"/>
              <a:t>compartidos</a:t>
            </a:r>
            <a:r>
              <a:rPr lang="en-US" sz="1100" dirty="0"/>
              <a:t>, </a:t>
            </a:r>
            <a:r>
              <a:rPr lang="en-US" sz="1100" dirty="0" err="1"/>
              <a:t>en</a:t>
            </a:r>
            <a:r>
              <a:rPr lang="en-US" sz="1100" dirty="0"/>
              <a:t> </a:t>
            </a:r>
            <a:r>
              <a:rPr lang="en-US" sz="1100" dirty="0" err="1"/>
              <a:t>este</a:t>
            </a:r>
            <a:r>
              <a:rPr lang="en-US" sz="1100" dirty="0"/>
              <a:t> </a:t>
            </a:r>
            <a:r>
              <a:rPr lang="en-US" sz="1100" dirty="0" err="1"/>
              <a:t>caso</a:t>
            </a:r>
            <a:r>
              <a:rPr lang="en-US" sz="1100" dirty="0"/>
              <a:t>, hay </a:t>
            </a:r>
            <a:r>
              <a:rPr lang="en-US" sz="1100" dirty="0" err="1"/>
              <a:t>varias</a:t>
            </a:r>
            <a:r>
              <a:rPr lang="en-US" sz="1100" dirty="0"/>
              <a:t> </a:t>
            </a:r>
            <a:r>
              <a:rPr lang="en-US" sz="1100" dirty="0" err="1"/>
              <a:t>consideraciones</a:t>
            </a:r>
            <a:r>
              <a:rPr lang="en-US" sz="1100" dirty="0"/>
              <a:t> a </a:t>
            </a:r>
            <a:r>
              <a:rPr lang="en-US" sz="1100" dirty="0" err="1"/>
              <a:t>tener</a:t>
            </a:r>
            <a:r>
              <a:rPr lang="en-US" sz="1100" dirty="0"/>
              <a:t> </a:t>
            </a:r>
            <a:r>
              <a:rPr lang="en-US" sz="1100" dirty="0" err="1"/>
              <a:t>en</a:t>
            </a:r>
            <a:r>
              <a:rPr lang="en-US" sz="1100" dirty="0"/>
              <a:t> </a:t>
            </a:r>
            <a:r>
              <a:rPr lang="en-US" sz="1100" dirty="0" err="1"/>
              <a:t>cuenta</a:t>
            </a:r>
            <a:r>
              <a:rPr lang="en-US" sz="1100" dirty="0"/>
              <a:t>:</a:t>
            </a:r>
          </a:p>
          <a:p>
            <a:pPr marL="76200" indent="0">
              <a:spcBef>
                <a:spcPts val="0"/>
              </a:spcBef>
              <a:buFont typeface="Inter-Regular"/>
              <a:buNone/>
            </a:pPr>
            <a:endParaRPr lang="en-US" sz="1100" dirty="0"/>
          </a:p>
          <a:p>
            <a:pPr>
              <a:spcBef>
                <a:spcPts val="0"/>
              </a:spcBef>
              <a:buSzPct val="100000"/>
              <a:buFont typeface="Arial" panose="020B0604020202020204" pitchFamily="34" charset="0"/>
              <a:buChar char="•"/>
            </a:pPr>
            <a:r>
              <a:rPr lang="en-US" sz="1100" dirty="0"/>
              <a:t>Se </a:t>
            </a:r>
            <a:r>
              <a:rPr lang="en-US" sz="1100" dirty="0" err="1"/>
              <a:t>recomienda</a:t>
            </a:r>
            <a:r>
              <a:rPr lang="en-US" sz="1100" dirty="0"/>
              <a:t> </a:t>
            </a:r>
            <a:r>
              <a:rPr lang="en-US" sz="1100" dirty="0" err="1"/>
              <a:t>utilizar</a:t>
            </a:r>
            <a:r>
              <a:rPr lang="en-US" sz="1100" dirty="0"/>
              <a:t> cluster de vSphere </a:t>
            </a:r>
            <a:r>
              <a:rPr lang="en-US" sz="1100" dirty="0" err="1"/>
              <a:t>separados</a:t>
            </a:r>
            <a:r>
              <a:rPr lang="en-US" sz="1100" dirty="0"/>
              <a:t> al </a:t>
            </a:r>
            <a:r>
              <a:rPr lang="en-US" sz="1100" dirty="0" err="1"/>
              <a:t>menos</a:t>
            </a:r>
            <a:r>
              <a:rPr lang="en-US" sz="1100" dirty="0"/>
              <a:t> para </a:t>
            </a:r>
            <a:r>
              <a:rPr lang="en-US" sz="1100" dirty="0" err="1"/>
              <a:t>el</a:t>
            </a:r>
            <a:r>
              <a:rPr lang="en-US" sz="1100" dirty="0"/>
              <a:t> </a:t>
            </a:r>
            <a:r>
              <a:rPr lang="en-US" sz="1100" dirty="0" err="1"/>
              <a:t>aislamiento</a:t>
            </a:r>
            <a:r>
              <a:rPr lang="en-US" sz="1100" dirty="0"/>
              <a:t> de las </a:t>
            </a:r>
            <a:r>
              <a:rPr lang="en-US" sz="1100" dirty="0" err="1"/>
              <a:t>funciones</a:t>
            </a:r>
            <a:r>
              <a:rPr lang="en-US" sz="1100" dirty="0"/>
              <a:t> de management y </a:t>
            </a:r>
            <a:r>
              <a:rPr lang="en-US" sz="1100" dirty="0" err="1"/>
              <a:t>cómputo</a:t>
            </a:r>
            <a:r>
              <a:rPr lang="en-US" sz="1100" dirty="0"/>
              <a:t> de OpenShift. </a:t>
            </a:r>
            <a:r>
              <a:rPr lang="en-US" sz="1100" dirty="0" err="1"/>
              <a:t>Estas</a:t>
            </a:r>
            <a:r>
              <a:rPr lang="en-US" sz="1100" dirty="0"/>
              <a:t> VMs se </a:t>
            </a:r>
            <a:r>
              <a:rPr lang="en-US" sz="1100" dirty="0" err="1"/>
              <a:t>deben</a:t>
            </a:r>
            <a:r>
              <a:rPr lang="en-US" sz="1100" dirty="0"/>
              <a:t> </a:t>
            </a:r>
            <a:r>
              <a:rPr lang="en-US" sz="1100" dirty="0" err="1"/>
              <a:t>provisionar</a:t>
            </a:r>
            <a:r>
              <a:rPr lang="en-US" sz="1100" dirty="0"/>
              <a:t> con una </a:t>
            </a:r>
            <a:r>
              <a:rPr lang="en-US" sz="1100" dirty="0" err="1"/>
              <a:t>reserva</a:t>
            </a:r>
            <a:r>
              <a:rPr lang="en-US" sz="1100" dirty="0"/>
              <a:t> del 100% de los </a:t>
            </a:r>
            <a:r>
              <a:rPr lang="en-US" sz="1100" dirty="0" err="1"/>
              <a:t>recursos</a:t>
            </a:r>
            <a:r>
              <a:rPr lang="en-US" sz="1100" dirty="0"/>
              <a:t> </a:t>
            </a:r>
            <a:r>
              <a:rPr lang="en-US" sz="1100" dirty="0" err="1"/>
              <a:t>requeridos</a:t>
            </a:r>
            <a:r>
              <a:rPr lang="en-US" sz="1100" dirty="0"/>
              <a:t> por los </a:t>
            </a:r>
            <a:r>
              <a:rPr lang="en-US" sz="1100" dirty="0" err="1"/>
              <a:t>nodos</a:t>
            </a:r>
            <a:r>
              <a:rPr lang="en-US" sz="1100" dirty="0"/>
              <a:t> de gestion.</a:t>
            </a:r>
            <a:br>
              <a:rPr lang="en-US" sz="1100" dirty="0"/>
            </a:br>
            <a:endParaRPr lang="en-US" sz="1100" dirty="0"/>
          </a:p>
          <a:p>
            <a:pPr>
              <a:spcBef>
                <a:spcPts val="0"/>
              </a:spcBef>
              <a:buSzPct val="100000"/>
              <a:buFont typeface="Arial" panose="020B0604020202020204" pitchFamily="34" charset="0"/>
              <a:buChar char="•"/>
            </a:pPr>
            <a:r>
              <a:rPr lang="en-US" sz="1100" dirty="0"/>
              <a:t>Se </a:t>
            </a:r>
            <a:r>
              <a:rPr lang="en-US" sz="1100" dirty="0" err="1"/>
              <a:t>recomienda</a:t>
            </a:r>
            <a:r>
              <a:rPr lang="en-US" sz="1100" dirty="0"/>
              <a:t> </a:t>
            </a:r>
            <a:r>
              <a:rPr lang="en-US" sz="1100" dirty="0" err="1"/>
              <a:t>utilizar</a:t>
            </a:r>
            <a:r>
              <a:rPr lang="en-US" sz="1100" dirty="0"/>
              <a:t> </a:t>
            </a:r>
            <a:r>
              <a:rPr lang="en-US" sz="1100" dirty="0" err="1"/>
              <a:t>reservas</a:t>
            </a:r>
            <a:r>
              <a:rPr lang="en-US" sz="1100" dirty="0"/>
              <a:t> de </a:t>
            </a:r>
            <a:r>
              <a:rPr lang="en-US" sz="1100" dirty="0" err="1"/>
              <a:t>recursos</a:t>
            </a:r>
            <a:r>
              <a:rPr lang="en-US" sz="1100" dirty="0"/>
              <a:t> y </a:t>
            </a:r>
            <a:r>
              <a:rPr lang="en-US" sz="1100" dirty="0" err="1"/>
              <a:t>capacidad</a:t>
            </a:r>
            <a:r>
              <a:rPr lang="en-US" sz="1100" dirty="0"/>
              <a:t> de </a:t>
            </a:r>
            <a:r>
              <a:rPr lang="en-US" sz="1100" dirty="0" err="1"/>
              <a:t>acuerdo</a:t>
            </a:r>
            <a:r>
              <a:rPr lang="en-US" sz="1100" dirty="0"/>
              <a:t> a las </a:t>
            </a:r>
            <a:r>
              <a:rPr lang="en-US" sz="1100" dirty="0" err="1"/>
              <a:t>necesidades</a:t>
            </a:r>
            <a:r>
              <a:rPr lang="en-US" sz="1100" dirty="0"/>
              <a:t> de </a:t>
            </a:r>
            <a:r>
              <a:rPr lang="en-US" sz="1100" dirty="0" err="1"/>
              <a:t>cada</a:t>
            </a:r>
            <a:r>
              <a:rPr lang="en-US" sz="1100" dirty="0"/>
              <a:t> </a:t>
            </a:r>
            <a:r>
              <a:rPr lang="en-US" sz="1100" dirty="0" err="1"/>
              <a:t>aplicación</a:t>
            </a:r>
            <a:r>
              <a:rPr lang="en-US" sz="1100" dirty="0"/>
              <a:t>, por </a:t>
            </a:r>
            <a:r>
              <a:rPr lang="en-US" sz="1100" dirty="0" err="1"/>
              <a:t>ejemplo</a:t>
            </a:r>
            <a:r>
              <a:rPr lang="en-US" sz="1100" dirty="0"/>
              <a:t>, </a:t>
            </a:r>
            <a:r>
              <a:rPr lang="en-US" sz="1100" dirty="0" err="1"/>
              <a:t>en</a:t>
            </a:r>
            <a:r>
              <a:rPr lang="en-US" sz="1100" dirty="0"/>
              <a:t> </a:t>
            </a:r>
            <a:r>
              <a:rPr lang="en-US" sz="1100" dirty="0" err="1"/>
              <a:t>tres</a:t>
            </a:r>
            <a:r>
              <a:rPr lang="en-US" sz="1100" dirty="0"/>
              <a:t> </a:t>
            </a:r>
            <a:r>
              <a:rPr lang="en-US" sz="1100" dirty="0" err="1"/>
              <a:t>niveles</a:t>
            </a:r>
            <a:r>
              <a:rPr lang="en-US" sz="1100" dirty="0"/>
              <a:t>, de ese modo </a:t>
            </a:r>
            <a:r>
              <a:rPr lang="en-US" sz="1100" dirty="0" err="1"/>
              <a:t>aseguramos</a:t>
            </a:r>
            <a:r>
              <a:rPr lang="en-US" sz="1100" dirty="0"/>
              <a:t> la </a:t>
            </a:r>
            <a:r>
              <a:rPr lang="en-US" sz="1100" dirty="0" err="1"/>
              <a:t>reserva</a:t>
            </a:r>
            <a:r>
              <a:rPr lang="en-US" sz="1100" dirty="0"/>
              <a:t> de </a:t>
            </a:r>
            <a:r>
              <a:rPr lang="en-US" sz="1100" dirty="0" err="1"/>
              <a:t>capacidad</a:t>
            </a:r>
            <a:r>
              <a:rPr lang="en-US" sz="1100" dirty="0"/>
              <a:t> </a:t>
            </a:r>
            <a:r>
              <a:rPr lang="en-US" sz="1100" dirty="0" err="1"/>
              <a:t>necesaria</a:t>
            </a:r>
            <a:r>
              <a:rPr lang="en-US" sz="1100" dirty="0"/>
              <a:t> para las </a:t>
            </a:r>
            <a:r>
              <a:rPr lang="en-US" sz="1100" dirty="0" err="1"/>
              <a:t>aplicaciones</a:t>
            </a:r>
            <a:r>
              <a:rPr lang="en-US" sz="1100" dirty="0"/>
              <a:t> </a:t>
            </a:r>
            <a:r>
              <a:rPr lang="en-US" sz="1100" dirty="0" err="1"/>
              <a:t>según</a:t>
            </a:r>
            <a:r>
              <a:rPr lang="en-US" sz="1100" dirty="0"/>
              <a:t> los </a:t>
            </a:r>
            <a:r>
              <a:rPr lang="en-US" sz="1100" dirty="0" err="1"/>
              <a:t>niveles</a:t>
            </a:r>
            <a:r>
              <a:rPr lang="en-US" sz="1100" dirty="0"/>
              <a:t> de </a:t>
            </a:r>
            <a:r>
              <a:rPr lang="en-US" sz="1100" dirty="0" err="1"/>
              <a:t>criticidad</a:t>
            </a:r>
            <a:r>
              <a:rPr lang="en-US" sz="1100" dirty="0"/>
              <a:t> o </a:t>
            </a:r>
            <a:r>
              <a:rPr lang="en-US" sz="1100" dirty="0" err="1"/>
              <a:t>requisitos</a:t>
            </a:r>
            <a:r>
              <a:rPr lang="en-US" sz="1100" dirty="0"/>
              <a:t> de </a:t>
            </a:r>
            <a:r>
              <a:rPr lang="en-US" sz="1100" dirty="0" err="1"/>
              <a:t>rendimiento</a:t>
            </a:r>
            <a:r>
              <a:rPr lang="en-US" sz="1100" dirty="0"/>
              <a:t>. De </a:t>
            </a:r>
            <a:r>
              <a:rPr lang="en-US" sz="1100" dirty="0" err="1"/>
              <a:t>esta</a:t>
            </a:r>
            <a:r>
              <a:rPr lang="en-US" sz="1100" dirty="0"/>
              <a:t> forma </a:t>
            </a:r>
            <a:r>
              <a:rPr lang="en-US" sz="1100" dirty="0" err="1"/>
              <a:t>podemos</a:t>
            </a:r>
            <a:r>
              <a:rPr lang="en-US" sz="1100" dirty="0"/>
              <a:t> </a:t>
            </a:r>
            <a:r>
              <a:rPr lang="en-US" sz="1100" dirty="0" err="1"/>
              <a:t>gestionar</a:t>
            </a:r>
            <a:r>
              <a:rPr lang="en-US" sz="1100" dirty="0"/>
              <a:t> </a:t>
            </a:r>
            <a:r>
              <a:rPr lang="en-US" sz="1100" dirty="0" err="1"/>
              <a:t>mejor</a:t>
            </a:r>
            <a:r>
              <a:rPr lang="en-US" sz="1100" dirty="0"/>
              <a:t> las </a:t>
            </a:r>
            <a:r>
              <a:rPr lang="en-US" sz="1100" dirty="0" err="1"/>
              <a:t>situaciones</a:t>
            </a:r>
            <a:r>
              <a:rPr lang="en-US" sz="1100" dirty="0"/>
              <a:t> de overcommit y </a:t>
            </a:r>
            <a:r>
              <a:rPr lang="en-US" sz="1100" dirty="0" err="1"/>
              <a:t>sobresuscripción</a:t>
            </a:r>
            <a:r>
              <a:rPr lang="en-US" sz="1100" dirty="0"/>
              <a:t> de </a:t>
            </a:r>
            <a:r>
              <a:rPr lang="en-US" sz="1100" dirty="0" err="1"/>
              <a:t>recursos</a:t>
            </a:r>
            <a:endParaRPr lang="en-US" sz="1100" dirty="0"/>
          </a:p>
          <a:p>
            <a:pPr>
              <a:spcBef>
                <a:spcPts val="0"/>
              </a:spcBef>
              <a:buSzPct val="100000"/>
              <a:buFont typeface="Arial" panose="020B0604020202020204" pitchFamily="34" charset="0"/>
              <a:buChar char="•"/>
            </a:pPr>
            <a:endParaRPr lang="en-US" sz="1100" dirty="0"/>
          </a:p>
          <a:p>
            <a:pPr marL="76200" indent="0">
              <a:spcBef>
                <a:spcPts val="0"/>
              </a:spcBef>
              <a:buFont typeface="Inter-Regular"/>
              <a:buNone/>
            </a:pPr>
            <a:r>
              <a:rPr lang="en-US" sz="1100" dirty="0"/>
              <a:t>  </a:t>
            </a:r>
          </a:p>
        </p:txBody>
      </p:sp>
      <p:pic>
        <p:nvPicPr>
          <p:cNvPr id="15" name="Picture 14">
            <a:extLst>
              <a:ext uri="{FF2B5EF4-FFF2-40B4-BE49-F238E27FC236}">
                <a16:creationId xmlns:a16="http://schemas.microsoft.com/office/drawing/2014/main" id="{D7FD2397-9370-473E-952F-C341DFD71BCB}"/>
              </a:ext>
            </a:extLst>
          </p:cNvPr>
          <p:cNvPicPr>
            <a:picLocks noChangeAspect="1"/>
          </p:cNvPicPr>
          <p:nvPr/>
        </p:nvPicPr>
        <p:blipFill>
          <a:blip r:embed="rId5"/>
          <a:stretch>
            <a:fillRect/>
          </a:stretch>
        </p:blipFill>
        <p:spPr>
          <a:xfrm>
            <a:off x="4414769" y="3869656"/>
            <a:ext cx="3944466" cy="826954"/>
          </a:xfrm>
          <a:prstGeom prst="rect">
            <a:avLst/>
          </a:prstGeom>
        </p:spPr>
      </p:pic>
      <p:sp>
        <p:nvSpPr>
          <p:cNvPr id="16" name="Rectangle 15">
            <a:extLst>
              <a:ext uri="{FF2B5EF4-FFF2-40B4-BE49-F238E27FC236}">
                <a16:creationId xmlns:a16="http://schemas.microsoft.com/office/drawing/2014/main" id="{C7941496-8270-4E9E-B966-27482ED36266}"/>
              </a:ext>
            </a:extLst>
          </p:cNvPr>
          <p:cNvSpPr/>
          <p:nvPr/>
        </p:nvSpPr>
        <p:spPr>
          <a:xfrm>
            <a:off x="159346" y="969509"/>
            <a:ext cx="3434950" cy="641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17218E87-1CE8-4CD9-AD3C-B41AA4435986}"/>
              </a:ext>
            </a:extLst>
          </p:cNvPr>
          <p:cNvSpPr/>
          <p:nvPr/>
        </p:nvSpPr>
        <p:spPr>
          <a:xfrm>
            <a:off x="3369212" y="1315329"/>
            <a:ext cx="422031" cy="372794"/>
          </a:xfrm>
          <a:prstGeom prst="ellipse">
            <a:avLst/>
          </a:prstGeom>
          <a:solidFill>
            <a:srgbClr val="4AB5E5"/>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A</a:t>
            </a:r>
          </a:p>
        </p:txBody>
      </p:sp>
    </p:spTree>
    <p:extLst>
      <p:ext uri="{BB962C8B-B14F-4D97-AF65-F5344CB8AC3E}">
        <p14:creationId xmlns:p14="http://schemas.microsoft.com/office/powerpoint/2010/main" val="404288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0261A1-2466-440D-8BB3-6D4BD5DC6F41}"/>
              </a:ext>
            </a:extLst>
          </p:cNvPr>
          <p:cNvPicPr>
            <a:picLocks noChangeAspect="1"/>
          </p:cNvPicPr>
          <p:nvPr/>
        </p:nvPicPr>
        <p:blipFill>
          <a:blip r:embed="rId2"/>
          <a:stretch>
            <a:fillRect/>
          </a:stretch>
        </p:blipFill>
        <p:spPr>
          <a:xfrm>
            <a:off x="3854471" y="992771"/>
            <a:ext cx="5079215" cy="2651920"/>
          </a:xfrm>
          <a:prstGeom prst="rect">
            <a:avLst/>
          </a:prstGeom>
        </p:spPr>
      </p:pic>
      <p:sp>
        <p:nvSpPr>
          <p:cNvPr id="5" name="Google Shape;92;p17">
            <a:extLst>
              <a:ext uri="{FF2B5EF4-FFF2-40B4-BE49-F238E27FC236}">
                <a16:creationId xmlns:a16="http://schemas.microsoft.com/office/drawing/2014/main" id="{0F131BF3-179D-4974-B71C-3ECFEE9D1493}"/>
              </a:ext>
            </a:extLst>
          </p:cNvPr>
          <p:cNvSpPr txBox="1">
            <a:spLocks/>
          </p:cNvSpPr>
          <p:nvPr/>
        </p:nvSpPr>
        <p:spPr>
          <a:xfrm>
            <a:off x="159346" y="677854"/>
            <a:ext cx="8510847" cy="2867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Concretamente</a:t>
            </a:r>
            <a:r>
              <a:rPr lang="en-US" sz="1100" dirty="0"/>
              <a:t>, para </a:t>
            </a:r>
            <a:r>
              <a:rPr lang="en-US" sz="1100" dirty="0" err="1"/>
              <a:t>el</a:t>
            </a:r>
            <a:r>
              <a:rPr lang="en-US" sz="1100" dirty="0"/>
              <a:t> </a:t>
            </a:r>
            <a:r>
              <a:rPr lang="en-US" sz="1100" dirty="0" err="1"/>
              <a:t>uso</a:t>
            </a:r>
            <a:r>
              <a:rPr lang="en-US" sz="1100" dirty="0"/>
              <a:t> de VMWare </a:t>
            </a:r>
            <a:r>
              <a:rPr lang="en-US" sz="1100" dirty="0" err="1"/>
              <a:t>como</a:t>
            </a:r>
            <a:r>
              <a:rPr lang="en-US" sz="1100" dirty="0"/>
              <a:t> </a:t>
            </a:r>
            <a:r>
              <a:rPr lang="en-US" sz="1100" dirty="0" err="1"/>
              <a:t>plataforma</a:t>
            </a:r>
            <a:r>
              <a:rPr lang="en-US" sz="1100" dirty="0"/>
              <a:t> de </a:t>
            </a:r>
            <a:r>
              <a:rPr lang="en-US" sz="1100" dirty="0" err="1"/>
              <a:t>virtualización</a:t>
            </a:r>
            <a:r>
              <a:rPr lang="en-US" sz="1100" dirty="0"/>
              <a:t> se </a:t>
            </a:r>
            <a:r>
              <a:rPr lang="en-US" sz="1100" dirty="0" err="1"/>
              <a:t>plantean</a:t>
            </a:r>
            <a:r>
              <a:rPr lang="en-US" sz="1100" dirty="0"/>
              <a:t> dos </a:t>
            </a:r>
            <a:r>
              <a:rPr lang="en-US" sz="1100" dirty="0" err="1"/>
              <a:t>grandes</a:t>
            </a:r>
            <a:r>
              <a:rPr lang="en-US" sz="1100" dirty="0"/>
              <a:t> </a:t>
            </a:r>
            <a:r>
              <a:rPr lang="en-US" sz="1100" dirty="0" err="1"/>
              <a:t>escenarios</a:t>
            </a:r>
            <a:r>
              <a:rPr lang="en-US" sz="1100" dirty="0"/>
              <a:t>:</a:t>
            </a:r>
          </a:p>
        </p:txBody>
      </p:sp>
      <p:pic>
        <p:nvPicPr>
          <p:cNvPr id="6" name="IBM 8-bar logo" descr="IBM 8-bar logo, black">
            <a:extLst>
              <a:ext uri="{FF2B5EF4-FFF2-40B4-BE49-F238E27FC236}">
                <a16:creationId xmlns:a16="http://schemas.microsoft.com/office/drawing/2014/main" id="{AB2921BF-303D-478D-8426-429475DAC4D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439014" y="4772421"/>
            <a:ext cx="599926" cy="239364"/>
          </a:xfrm>
          <a:prstGeom prst="rect">
            <a:avLst/>
          </a:prstGeom>
        </p:spPr>
      </p:pic>
      <p:cxnSp>
        <p:nvCxnSpPr>
          <p:cNvPr id="7" name="Straight Connector 6">
            <a:extLst>
              <a:ext uri="{FF2B5EF4-FFF2-40B4-BE49-F238E27FC236}">
                <a16:creationId xmlns:a16="http://schemas.microsoft.com/office/drawing/2014/main" id="{DE3A6C7E-88B4-43B7-AAA9-6090AE78BED1}"/>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BFC5565B-69BB-43ED-9E01-CBB5F5569F00}"/>
              </a:ext>
            </a:extLst>
          </p:cNvPr>
          <p:cNvPicPr>
            <a:picLocks noChangeAspect="1"/>
          </p:cNvPicPr>
          <p:nvPr/>
        </p:nvPicPr>
        <p:blipFill>
          <a:blip r:embed="rId4"/>
          <a:stretch>
            <a:fillRect/>
          </a:stretch>
        </p:blipFill>
        <p:spPr>
          <a:xfrm>
            <a:off x="8236376" y="141800"/>
            <a:ext cx="652998" cy="455908"/>
          </a:xfrm>
          <a:prstGeom prst="rect">
            <a:avLst/>
          </a:prstGeom>
        </p:spPr>
      </p:pic>
      <p:sp>
        <p:nvSpPr>
          <p:cNvPr id="10" name="Google Shape;92;p17">
            <a:extLst>
              <a:ext uri="{FF2B5EF4-FFF2-40B4-BE49-F238E27FC236}">
                <a16:creationId xmlns:a16="http://schemas.microsoft.com/office/drawing/2014/main" id="{6F0CE18D-A770-4E85-9CE9-8F4D2DB28812}"/>
              </a:ext>
            </a:extLst>
          </p:cNvPr>
          <p:cNvSpPr txBox="1">
            <a:spLocks/>
          </p:cNvSpPr>
          <p:nvPr/>
        </p:nvSpPr>
        <p:spPr>
          <a:xfrm>
            <a:off x="210313" y="992770"/>
            <a:ext cx="3433220" cy="5757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Font typeface="Inter-Regular"/>
              <a:buNone/>
            </a:pPr>
            <a:r>
              <a:rPr lang="en-US" sz="1100" dirty="0" err="1"/>
              <a:t>Utilizar</a:t>
            </a:r>
            <a:r>
              <a:rPr lang="en-US" sz="1100" dirty="0"/>
              <a:t> </a:t>
            </a:r>
            <a:r>
              <a:rPr lang="en-US" sz="1100" dirty="0" err="1"/>
              <a:t>varios</a:t>
            </a:r>
            <a:r>
              <a:rPr lang="en-US" sz="1100" dirty="0"/>
              <a:t> cluster no </a:t>
            </a:r>
            <a:r>
              <a:rPr lang="en-US" sz="1100" dirty="0" err="1"/>
              <a:t>compartidos</a:t>
            </a:r>
            <a:r>
              <a:rPr lang="en-US" sz="1100" dirty="0"/>
              <a:t> </a:t>
            </a:r>
            <a:r>
              <a:rPr lang="en-US" sz="1100" dirty="0" err="1"/>
              <a:t>segmentando</a:t>
            </a:r>
            <a:r>
              <a:rPr lang="en-US" sz="1100" dirty="0"/>
              <a:t> las </a:t>
            </a:r>
            <a:r>
              <a:rPr lang="en-US" sz="1100" dirty="0" err="1"/>
              <a:t>aplicaciones</a:t>
            </a:r>
            <a:r>
              <a:rPr lang="en-US" sz="1100" dirty="0"/>
              <a:t> y los </a:t>
            </a:r>
            <a:r>
              <a:rPr lang="en-US" sz="1100" dirty="0" err="1"/>
              <a:t>nodos</a:t>
            </a:r>
            <a:r>
              <a:rPr lang="en-US" sz="1100" dirty="0"/>
              <a:t> </a:t>
            </a:r>
            <a:r>
              <a:rPr lang="en-US" sz="1100" dirty="0" err="1"/>
              <a:t>dedicados</a:t>
            </a:r>
            <a:r>
              <a:rPr lang="en-US" sz="1100" dirty="0"/>
              <a:t>:</a:t>
            </a:r>
          </a:p>
          <a:p>
            <a:pPr marL="76200" indent="0">
              <a:spcBef>
                <a:spcPts val="0"/>
              </a:spcBef>
              <a:buFont typeface="Inter-Regular"/>
              <a:buNone/>
            </a:pPr>
            <a:endParaRPr lang="en-US" sz="1100" dirty="0"/>
          </a:p>
          <a:p>
            <a:pPr>
              <a:spcBef>
                <a:spcPts val="0"/>
              </a:spcBef>
              <a:buSzPct val="100000"/>
              <a:buFont typeface="Arial" panose="020B0604020202020204" pitchFamily="34" charset="0"/>
              <a:buChar char="•"/>
            </a:pPr>
            <a:endParaRPr lang="en-US" sz="1100" dirty="0"/>
          </a:p>
          <a:p>
            <a:pPr marL="76200" indent="0">
              <a:spcBef>
                <a:spcPts val="0"/>
              </a:spcBef>
              <a:buFont typeface="Inter-Regular"/>
              <a:buNone/>
            </a:pPr>
            <a:r>
              <a:rPr lang="en-US" sz="1100" dirty="0"/>
              <a:t>  </a:t>
            </a:r>
          </a:p>
        </p:txBody>
      </p:sp>
      <p:sp>
        <p:nvSpPr>
          <p:cNvPr id="13" name="Rectangle 12">
            <a:extLst>
              <a:ext uri="{FF2B5EF4-FFF2-40B4-BE49-F238E27FC236}">
                <a16:creationId xmlns:a16="http://schemas.microsoft.com/office/drawing/2014/main" id="{DE74966F-49B8-4C1B-8EE3-492F58F881A6}"/>
              </a:ext>
            </a:extLst>
          </p:cNvPr>
          <p:cNvSpPr/>
          <p:nvPr/>
        </p:nvSpPr>
        <p:spPr>
          <a:xfrm>
            <a:off x="159346" y="969509"/>
            <a:ext cx="3364611" cy="641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Google Shape;92;p17">
            <a:extLst>
              <a:ext uri="{FF2B5EF4-FFF2-40B4-BE49-F238E27FC236}">
                <a16:creationId xmlns:a16="http://schemas.microsoft.com/office/drawing/2014/main" id="{044795B0-AFEB-4607-97F9-8D29A04E1A97}"/>
              </a:ext>
            </a:extLst>
          </p:cNvPr>
          <p:cNvSpPr txBox="1">
            <a:spLocks/>
          </p:cNvSpPr>
          <p:nvPr/>
        </p:nvSpPr>
        <p:spPr>
          <a:xfrm>
            <a:off x="154220" y="1591810"/>
            <a:ext cx="3698445" cy="33705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Font typeface="Inter-Regular"/>
              <a:buNone/>
            </a:pPr>
            <a:endParaRPr lang="en-US" sz="1100" dirty="0"/>
          </a:p>
          <a:p>
            <a:pPr>
              <a:spcBef>
                <a:spcPts val="0"/>
              </a:spcBef>
              <a:buSzPct val="100000"/>
              <a:buFont typeface="Arial" panose="020B0604020202020204" pitchFamily="34" charset="0"/>
              <a:buChar char="•"/>
            </a:pPr>
            <a:r>
              <a:rPr lang="en-US" sz="1100" dirty="0" err="1"/>
              <a:t>En</a:t>
            </a:r>
            <a:r>
              <a:rPr lang="en-US" sz="1100" dirty="0"/>
              <a:t> </a:t>
            </a:r>
            <a:r>
              <a:rPr lang="en-US" sz="1100" dirty="0" err="1"/>
              <a:t>este</a:t>
            </a:r>
            <a:r>
              <a:rPr lang="en-US" sz="1100" dirty="0"/>
              <a:t> </a:t>
            </a:r>
            <a:r>
              <a:rPr lang="en-US" sz="1100" dirty="0" err="1"/>
              <a:t>caso</a:t>
            </a:r>
            <a:r>
              <a:rPr lang="en-US" sz="1100" dirty="0"/>
              <a:t> se </a:t>
            </a:r>
            <a:r>
              <a:rPr lang="en-US" sz="1100" dirty="0" err="1"/>
              <a:t>mantiene</a:t>
            </a:r>
            <a:r>
              <a:rPr lang="en-US" sz="1100" dirty="0"/>
              <a:t> la </a:t>
            </a:r>
            <a:r>
              <a:rPr lang="en-US" sz="1100" dirty="0" err="1"/>
              <a:t>recomendación</a:t>
            </a:r>
            <a:r>
              <a:rPr lang="en-US" sz="1100" dirty="0"/>
              <a:t> de </a:t>
            </a:r>
            <a:r>
              <a:rPr lang="en-US" sz="1100" dirty="0" err="1"/>
              <a:t>utilizar</a:t>
            </a:r>
            <a:r>
              <a:rPr lang="en-US" sz="1100" dirty="0"/>
              <a:t> un cluster de vSphere </a:t>
            </a:r>
            <a:r>
              <a:rPr lang="en-US" sz="1100" dirty="0" err="1"/>
              <a:t>separado</a:t>
            </a:r>
            <a:r>
              <a:rPr lang="en-US" sz="1100" dirty="0"/>
              <a:t> al </a:t>
            </a:r>
            <a:r>
              <a:rPr lang="en-US" sz="1100" dirty="0" err="1"/>
              <a:t>menos</a:t>
            </a:r>
            <a:r>
              <a:rPr lang="en-US" sz="1100" dirty="0"/>
              <a:t> para </a:t>
            </a:r>
            <a:r>
              <a:rPr lang="en-US" sz="1100" dirty="0" err="1"/>
              <a:t>el</a:t>
            </a:r>
            <a:r>
              <a:rPr lang="en-US" sz="1100" dirty="0"/>
              <a:t> </a:t>
            </a:r>
            <a:r>
              <a:rPr lang="en-US" sz="1100" dirty="0" err="1"/>
              <a:t>aislamiento</a:t>
            </a:r>
            <a:r>
              <a:rPr lang="en-US" sz="1100" dirty="0"/>
              <a:t> de las </a:t>
            </a:r>
            <a:r>
              <a:rPr lang="en-US" sz="1100" dirty="0" err="1"/>
              <a:t>funciones</a:t>
            </a:r>
            <a:r>
              <a:rPr lang="en-US" sz="1100" dirty="0"/>
              <a:t> de management y </a:t>
            </a:r>
            <a:r>
              <a:rPr lang="en-US" sz="1100" dirty="0" err="1"/>
              <a:t>cómputo</a:t>
            </a:r>
            <a:r>
              <a:rPr lang="en-US" sz="1100" dirty="0"/>
              <a:t> de OpenShift. </a:t>
            </a:r>
            <a:r>
              <a:rPr lang="en-US" sz="1100" dirty="0" err="1"/>
              <a:t>Estas</a:t>
            </a:r>
            <a:r>
              <a:rPr lang="en-US" sz="1100" dirty="0"/>
              <a:t> VMs se </a:t>
            </a:r>
            <a:r>
              <a:rPr lang="en-US" sz="1100" dirty="0" err="1"/>
              <a:t>deben</a:t>
            </a:r>
            <a:r>
              <a:rPr lang="en-US" sz="1100" dirty="0"/>
              <a:t> </a:t>
            </a:r>
            <a:r>
              <a:rPr lang="en-US" sz="1100" dirty="0" err="1"/>
              <a:t>provisionar</a:t>
            </a:r>
            <a:r>
              <a:rPr lang="en-US" sz="1100" dirty="0"/>
              <a:t> con una </a:t>
            </a:r>
            <a:r>
              <a:rPr lang="en-US" sz="1100" dirty="0" err="1"/>
              <a:t>reserva</a:t>
            </a:r>
            <a:r>
              <a:rPr lang="en-US" sz="1100" dirty="0"/>
              <a:t> del 100% de los </a:t>
            </a:r>
            <a:r>
              <a:rPr lang="en-US" sz="1100" dirty="0" err="1"/>
              <a:t>recursos</a:t>
            </a:r>
            <a:r>
              <a:rPr lang="en-US" sz="1100" dirty="0"/>
              <a:t> </a:t>
            </a:r>
            <a:r>
              <a:rPr lang="en-US" sz="1100" dirty="0" err="1"/>
              <a:t>requeridos</a:t>
            </a:r>
            <a:r>
              <a:rPr lang="en-US" sz="1100" dirty="0"/>
              <a:t> por los </a:t>
            </a:r>
            <a:r>
              <a:rPr lang="en-US" sz="1100" dirty="0" err="1"/>
              <a:t>nodos</a:t>
            </a:r>
            <a:r>
              <a:rPr lang="en-US" sz="1100" dirty="0"/>
              <a:t> de gestion.</a:t>
            </a:r>
            <a:br>
              <a:rPr lang="en-US" sz="1100" dirty="0"/>
            </a:br>
            <a:endParaRPr lang="en-US" sz="1100" dirty="0"/>
          </a:p>
          <a:p>
            <a:pPr>
              <a:spcBef>
                <a:spcPts val="0"/>
              </a:spcBef>
              <a:buSzPct val="100000"/>
              <a:buFont typeface="Arial" panose="020B0604020202020204" pitchFamily="34" charset="0"/>
              <a:buChar char="•"/>
            </a:pPr>
            <a:r>
              <a:rPr lang="en-US" sz="1100" dirty="0"/>
              <a:t>Se </a:t>
            </a:r>
            <a:r>
              <a:rPr lang="en-US" sz="1100" dirty="0" err="1"/>
              <a:t>crea</a:t>
            </a:r>
            <a:r>
              <a:rPr lang="en-US" sz="1100" dirty="0"/>
              <a:t> un cluster por </a:t>
            </a:r>
            <a:r>
              <a:rPr lang="en-US" sz="1100" dirty="0" err="1"/>
              <a:t>cada</a:t>
            </a:r>
            <a:r>
              <a:rPr lang="en-US" sz="1100" dirty="0"/>
              <a:t> </a:t>
            </a:r>
            <a:r>
              <a:rPr lang="en-US" sz="1100" dirty="0" err="1"/>
              <a:t>grupo</a:t>
            </a:r>
            <a:r>
              <a:rPr lang="en-US" sz="1100" dirty="0"/>
              <a:t> de </a:t>
            </a:r>
            <a:r>
              <a:rPr lang="en-US" sz="1100" dirty="0" err="1"/>
              <a:t>aplicaciones</a:t>
            </a:r>
            <a:r>
              <a:rPr lang="en-US" sz="1100" dirty="0"/>
              <a:t> </a:t>
            </a:r>
            <a:r>
              <a:rPr lang="en-US" sz="1100" dirty="0" err="1"/>
              <a:t>segmentando</a:t>
            </a:r>
            <a:r>
              <a:rPr lang="en-US" sz="1100" dirty="0"/>
              <a:t>, por </a:t>
            </a:r>
            <a:r>
              <a:rPr lang="en-US" sz="1100" dirty="0" err="1"/>
              <a:t>ejemplo</a:t>
            </a:r>
            <a:r>
              <a:rPr lang="en-US" sz="1100" dirty="0"/>
              <a:t>, por </a:t>
            </a:r>
            <a:r>
              <a:rPr lang="en-US" sz="1100" dirty="0" err="1"/>
              <a:t>niveles</a:t>
            </a:r>
            <a:r>
              <a:rPr lang="en-US" sz="1100" dirty="0"/>
              <a:t> de </a:t>
            </a:r>
            <a:r>
              <a:rPr lang="en-US" sz="1100" dirty="0" err="1"/>
              <a:t>reserva</a:t>
            </a:r>
            <a:r>
              <a:rPr lang="en-US" sz="1100" dirty="0"/>
              <a:t> de </a:t>
            </a:r>
            <a:r>
              <a:rPr lang="en-US" sz="1100" dirty="0" err="1"/>
              <a:t>recursos</a:t>
            </a:r>
            <a:r>
              <a:rPr lang="en-US" sz="1100" dirty="0"/>
              <a:t>. De </a:t>
            </a:r>
            <a:r>
              <a:rPr lang="en-US" sz="1100" dirty="0" err="1"/>
              <a:t>esto</a:t>
            </a:r>
            <a:r>
              <a:rPr lang="en-US" sz="1100" dirty="0"/>
              <a:t> modo </a:t>
            </a:r>
            <a:r>
              <a:rPr lang="en-US" sz="1100" dirty="0" err="1"/>
              <a:t>estamos</a:t>
            </a:r>
            <a:r>
              <a:rPr lang="en-US" sz="1100" dirty="0"/>
              <a:t> </a:t>
            </a:r>
            <a:r>
              <a:rPr lang="en-US" sz="1100" dirty="0" err="1"/>
              <a:t>realizando</a:t>
            </a:r>
            <a:r>
              <a:rPr lang="en-US" sz="1100" dirty="0"/>
              <a:t> </a:t>
            </a:r>
            <a:r>
              <a:rPr lang="en-US" sz="1100" dirty="0" err="1"/>
              <a:t>aislamiento</a:t>
            </a:r>
            <a:r>
              <a:rPr lang="en-US" sz="1100" dirty="0"/>
              <a:t> de </a:t>
            </a:r>
            <a:r>
              <a:rPr lang="en-US" sz="1100" dirty="0" err="1"/>
              <a:t>aplicaciones</a:t>
            </a:r>
            <a:r>
              <a:rPr lang="en-US" sz="1100" dirty="0"/>
              <a:t> por </a:t>
            </a:r>
            <a:r>
              <a:rPr lang="en-US" sz="1100" dirty="0" err="1"/>
              <a:t>cada</a:t>
            </a:r>
            <a:r>
              <a:rPr lang="en-US" sz="1100" dirty="0"/>
              <a:t> cluster que </a:t>
            </a:r>
            <a:r>
              <a:rPr lang="en-US" sz="1100" dirty="0" err="1"/>
              <a:t>creamos</a:t>
            </a:r>
            <a:r>
              <a:rPr lang="en-US" sz="1100" dirty="0"/>
              <a:t> </a:t>
            </a:r>
            <a:r>
              <a:rPr lang="en-US" sz="1100" dirty="0" err="1"/>
              <a:t>separando</a:t>
            </a:r>
            <a:r>
              <a:rPr lang="en-US" sz="1100" dirty="0"/>
              <a:t> las cargas de </a:t>
            </a:r>
            <a:r>
              <a:rPr lang="en-US" sz="1100" dirty="0" err="1"/>
              <a:t>trabajo</a:t>
            </a:r>
            <a:r>
              <a:rPr lang="en-US" sz="1100" dirty="0"/>
              <a:t> de OpenShift del resto de </a:t>
            </a:r>
            <a:r>
              <a:rPr lang="en-US" sz="1100" dirty="0" err="1"/>
              <a:t>aplicaciones</a:t>
            </a:r>
            <a:endParaRPr lang="en-US" sz="1100" dirty="0"/>
          </a:p>
          <a:p>
            <a:pPr marL="76200" indent="0">
              <a:spcBef>
                <a:spcPts val="0"/>
              </a:spcBef>
              <a:buFont typeface="Inter-Regular"/>
              <a:buNone/>
            </a:pPr>
            <a:r>
              <a:rPr lang="en-US" sz="1100" dirty="0"/>
              <a:t>  </a:t>
            </a:r>
          </a:p>
        </p:txBody>
      </p:sp>
      <p:pic>
        <p:nvPicPr>
          <p:cNvPr id="15" name="Picture 14">
            <a:extLst>
              <a:ext uri="{FF2B5EF4-FFF2-40B4-BE49-F238E27FC236}">
                <a16:creationId xmlns:a16="http://schemas.microsoft.com/office/drawing/2014/main" id="{5D7C6D05-96F2-4EB5-AC41-105BF06FED6C}"/>
              </a:ext>
            </a:extLst>
          </p:cNvPr>
          <p:cNvPicPr>
            <a:picLocks noChangeAspect="1"/>
          </p:cNvPicPr>
          <p:nvPr/>
        </p:nvPicPr>
        <p:blipFill>
          <a:blip r:embed="rId5"/>
          <a:stretch>
            <a:fillRect/>
          </a:stretch>
        </p:blipFill>
        <p:spPr>
          <a:xfrm>
            <a:off x="4499177" y="3707877"/>
            <a:ext cx="3944466" cy="826954"/>
          </a:xfrm>
          <a:prstGeom prst="rect">
            <a:avLst/>
          </a:prstGeom>
        </p:spPr>
      </p:pic>
      <p:sp>
        <p:nvSpPr>
          <p:cNvPr id="16" name="Oval 15">
            <a:extLst>
              <a:ext uri="{FF2B5EF4-FFF2-40B4-BE49-F238E27FC236}">
                <a16:creationId xmlns:a16="http://schemas.microsoft.com/office/drawing/2014/main" id="{9942E861-CF25-4776-91CB-B55E228FAE53}"/>
              </a:ext>
            </a:extLst>
          </p:cNvPr>
          <p:cNvSpPr/>
          <p:nvPr/>
        </p:nvSpPr>
        <p:spPr>
          <a:xfrm>
            <a:off x="3369212" y="1315329"/>
            <a:ext cx="422031" cy="372794"/>
          </a:xfrm>
          <a:prstGeom prst="ellipse">
            <a:avLst/>
          </a:prstGeom>
          <a:solidFill>
            <a:srgbClr val="4AB5E5"/>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B</a:t>
            </a:r>
          </a:p>
        </p:txBody>
      </p:sp>
      <p:sp>
        <p:nvSpPr>
          <p:cNvPr id="17" name="Google Shape;168;p24">
            <a:extLst>
              <a:ext uri="{FF2B5EF4-FFF2-40B4-BE49-F238E27FC236}">
                <a16:creationId xmlns:a16="http://schemas.microsoft.com/office/drawing/2014/main" id="{7E47EE02-C884-4C16-B143-FEC2310B68EB}"/>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Infraestructura base </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OpenShift</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sp>
        <p:nvSpPr>
          <p:cNvPr id="2" name="Explosion: 14 Points 1">
            <a:extLst>
              <a:ext uri="{FF2B5EF4-FFF2-40B4-BE49-F238E27FC236}">
                <a16:creationId xmlns:a16="http://schemas.microsoft.com/office/drawing/2014/main" id="{E94992C0-DA3A-4C82-83FD-FDB39F32EF12}"/>
              </a:ext>
            </a:extLst>
          </p:cNvPr>
          <p:cNvSpPr/>
          <p:nvPr/>
        </p:nvSpPr>
        <p:spPr>
          <a:xfrm>
            <a:off x="5012237" y="834682"/>
            <a:ext cx="2831951" cy="1577561"/>
          </a:xfrm>
          <a:prstGeom prst="irregularSeal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t>Opción en Recomendada</a:t>
            </a:r>
          </a:p>
          <a:p>
            <a:pPr algn="ctr"/>
            <a:r>
              <a:rPr lang="es-ES" sz="1100" b="1" dirty="0" err="1"/>
              <a:t>VMWare</a:t>
            </a:r>
            <a:endParaRPr lang="es-ES" sz="1100" b="1" dirty="0"/>
          </a:p>
        </p:txBody>
      </p:sp>
    </p:spTree>
    <p:extLst>
      <p:ext uri="{BB962C8B-B14F-4D97-AF65-F5344CB8AC3E}">
        <p14:creationId xmlns:p14="http://schemas.microsoft.com/office/powerpoint/2010/main" val="273925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FC12AAC-CAD8-4DF2-8F2D-BC4665E989FD}"/>
              </a:ext>
            </a:extLst>
          </p:cNvPr>
          <p:cNvPicPr>
            <a:picLocks noChangeAspect="1"/>
          </p:cNvPicPr>
          <p:nvPr/>
        </p:nvPicPr>
        <p:blipFill>
          <a:blip r:embed="rId2"/>
          <a:stretch>
            <a:fillRect/>
          </a:stretch>
        </p:blipFill>
        <p:spPr>
          <a:xfrm>
            <a:off x="8236376" y="141800"/>
            <a:ext cx="652998" cy="455908"/>
          </a:xfrm>
          <a:prstGeom prst="rect">
            <a:avLst/>
          </a:prstGeom>
        </p:spPr>
      </p:pic>
      <p:sp>
        <p:nvSpPr>
          <p:cNvPr id="6" name="Google Shape;168;p24">
            <a:extLst>
              <a:ext uri="{FF2B5EF4-FFF2-40B4-BE49-F238E27FC236}">
                <a16:creationId xmlns:a16="http://schemas.microsoft.com/office/drawing/2014/main" id="{DDDEFA79-382B-42AC-B680-77E178670E8A}"/>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Dimensionamiento </a:t>
            </a:r>
            <a:r>
              <a:rPr lang="es-ES" sz="3200" b="1" dirty="0">
                <a:solidFill>
                  <a:srgbClr val="25A6E0"/>
                </a:solidFill>
                <a:latin typeface="IBM Plex Sans" panose="020B0503050203000203" pitchFamily="34" charset="0"/>
                <a:ea typeface="Inter-Regular"/>
                <a:sym typeface="Inter-Regular"/>
              </a:rPr>
              <a:t>&amp;</a:t>
            </a: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 </a:t>
            </a:r>
            <a:r>
              <a:rPr lang="es-ES" sz="3200" b="1" dirty="0">
                <a:solidFill>
                  <a:srgbClr val="25A6E0"/>
                </a:solidFill>
                <a:latin typeface="IBM Plex Sans" panose="020B0503050203000203" pitchFamily="34" charset="0"/>
                <a:ea typeface="Inter-Regular"/>
                <a:sym typeface="Inter-Regular"/>
              </a:rPr>
              <a:t>C</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apacidad</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sp>
        <p:nvSpPr>
          <p:cNvPr id="12" name="Google Shape;92;p17">
            <a:extLst>
              <a:ext uri="{FF2B5EF4-FFF2-40B4-BE49-F238E27FC236}">
                <a16:creationId xmlns:a16="http://schemas.microsoft.com/office/drawing/2014/main" id="{B5C8E99A-29B2-4DBD-956A-078E6C5A7B3A}"/>
              </a:ext>
            </a:extLst>
          </p:cNvPr>
          <p:cNvSpPr txBox="1">
            <a:spLocks/>
          </p:cNvSpPr>
          <p:nvPr/>
        </p:nvSpPr>
        <p:spPr>
          <a:xfrm>
            <a:off x="159346" y="677854"/>
            <a:ext cx="8510847" cy="4559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Algunas</a:t>
            </a:r>
            <a:r>
              <a:rPr lang="en-US" sz="1100" dirty="0"/>
              <a:t> </a:t>
            </a:r>
            <a:r>
              <a:rPr lang="en-US" sz="1100" dirty="0" err="1"/>
              <a:t>consideraciones</a:t>
            </a:r>
            <a:r>
              <a:rPr lang="en-US" sz="1100" dirty="0"/>
              <a:t> a </a:t>
            </a:r>
            <a:r>
              <a:rPr lang="en-US" sz="1100" dirty="0" err="1"/>
              <a:t>tener</a:t>
            </a:r>
            <a:r>
              <a:rPr lang="en-US" sz="1100" dirty="0"/>
              <a:t> </a:t>
            </a:r>
            <a:r>
              <a:rPr lang="en-US" sz="1100" dirty="0" err="1"/>
              <a:t>en</a:t>
            </a:r>
            <a:r>
              <a:rPr lang="en-US" sz="1100" dirty="0"/>
              <a:t> </a:t>
            </a:r>
            <a:r>
              <a:rPr lang="en-US" sz="1100" dirty="0" err="1"/>
              <a:t>cuenta</a:t>
            </a:r>
            <a:r>
              <a:rPr lang="en-US" sz="1100" dirty="0"/>
              <a:t> a </a:t>
            </a:r>
            <a:r>
              <a:rPr lang="en-US" sz="1100" dirty="0" err="1"/>
              <a:t>nivel</a:t>
            </a:r>
            <a:r>
              <a:rPr lang="en-US" sz="1100" dirty="0"/>
              <a:t> de </a:t>
            </a:r>
            <a:r>
              <a:rPr lang="en-US" sz="1100" dirty="0" err="1"/>
              <a:t>recomendaciones</a:t>
            </a:r>
            <a:r>
              <a:rPr lang="en-US" sz="1100" dirty="0"/>
              <a:t> a </a:t>
            </a:r>
            <a:r>
              <a:rPr lang="en-US" sz="1100" dirty="0" err="1"/>
              <a:t>ejecutar</a:t>
            </a:r>
            <a:r>
              <a:rPr lang="en-US" sz="1100" dirty="0"/>
              <a:t> a la hora de </a:t>
            </a:r>
            <a:r>
              <a:rPr lang="en-US" sz="1100" dirty="0" err="1"/>
              <a:t>estimar</a:t>
            </a:r>
            <a:r>
              <a:rPr lang="en-US" sz="1100" dirty="0"/>
              <a:t> </a:t>
            </a:r>
            <a:r>
              <a:rPr lang="en-US" sz="1100" dirty="0" err="1"/>
              <a:t>el</a:t>
            </a:r>
            <a:r>
              <a:rPr lang="en-US" sz="1100" dirty="0"/>
              <a:t> </a:t>
            </a:r>
            <a:r>
              <a:rPr lang="en-US" sz="1100" dirty="0" err="1"/>
              <a:t>dimensionamiento</a:t>
            </a:r>
            <a:r>
              <a:rPr lang="en-US" sz="1100" dirty="0"/>
              <a:t> de OpenShift son las </a:t>
            </a:r>
            <a:r>
              <a:rPr lang="en-US" sz="1100" dirty="0" err="1"/>
              <a:t>siguientes</a:t>
            </a:r>
            <a:r>
              <a:rPr lang="en-US" sz="1100" dirty="0"/>
              <a:t>:</a:t>
            </a:r>
          </a:p>
        </p:txBody>
      </p:sp>
      <p:sp>
        <p:nvSpPr>
          <p:cNvPr id="10" name="Google Shape;92;p17">
            <a:extLst>
              <a:ext uri="{FF2B5EF4-FFF2-40B4-BE49-F238E27FC236}">
                <a16:creationId xmlns:a16="http://schemas.microsoft.com/office/drawing/2014/main" id="{56201DB9-558A-4F62-A0AE-2779E75DC215}"/>
              </a:ext>
            </a:extLst>
          </p:cNvPr>
          <p:cNvSpPr txBox="1">
            <a:spLocks/>
          </p:cNvSpPr>
          <p:nvPr/>
        </p:nvSpPr>
        <p:spPr>
          <a:xfrm>
            <a:off x="205542" y="1213908"/>
            <a:ext cx="6977873" cy="3548005"/>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a:spcBef>
                <a:spcPts val="0"/>
              </a:spcBef>
              <a:buClrTx/>
              <a:buSzPct val="100000"/>
              <a:buFont typeface="+mj-lt"/>
              <a:buAutoNum type="arabicPeriod"/>
            </a:pPr>
            <a:r>
              <a:rPr lang="es-ES" sz="1100" dirty="0"/>
              <a:t>Establecer una </a:t>
            </a:r>
            <a:r>
              <a:rPr lang="es-ES" sz="1100" dirty="0" err="1"/>
              <a:t>vision</a:t>
            </a:r>
            <a:r>
              <a:rPr lang="es-ES" sz="1100" dirty="0"/>
              <a:t> global de la arquitectura, el número de </a:t>
            </a:r>
            <a:r>
              <a:rPr lang="es-ES" sz="1100" dirty="0" err="1"/>
              <a:t>cluster</a:t>
            </a:r>
            <a:r>
              <a:rPr lang="es-ES" sz="1100" dirty="0"/>
              <a:t> de </a:t>
            </a:r>
            <a:r>
              <a:rPr lang="es-ES" sz="1100" dirty="0" err="1"/>
              <a:t>OpenShift</a:t>
            </a:r>
            <a:r>
              <a:rPr lang="es-ES" sz="1100" dirty="0"/>
              <a:t> requeridos para cubrir las distintas necesidades de negocio. Para desarrollar un único proyecto puede ser válida una aproximación de un número de clúster más pequeños agrupando componentes.</a:t>
            </a:r>
            <a:br>
              <a:rPr lang="es-ES" sz="1100" dirty="0"/>
            </a:br>
            <a:endParaRPr lang="es-ES" sz="1100" dirty="0"/>
          </a:p>
          <a:p>
            <a:pPr>
              <a:spcBef>
                <a:spcPts val="0"/>
              </a:spcBef>
              <a:buClrTx/>
              <a:buSzPct val="100000"/>
              <a:buFont typeface="+mj-lt"/>
              <a:buAutoNum type="arabicPeriod"/>
            </a:pPr>
            <a:r>
              <a:rPr lang="es-ES" sz="1100" dirty="0"/>
              <a:t>Para un entorno empresarial grande, es posible que se requiera un mayor número de entornos específicos, por ejemplo:</a:t>
            </a:r>
          </a:p>
          <a:p>
            <a:pPr lvl="1">
              <a:buClrTx/>
              <a:buSzPct val="100000"/>
              <a:buFont typeface="+mj-lt"/>
              <a:buAutoNum type="arabicPeriod"/>
            </a:pPr>
            <a:r>
              <a:rPr lang="es-ES" sz="1100" dirty="0"/>
              <a:t>Entornos divididos por las unidades organizativas, distintas divisiones o geografías, etc. </a:t>
            </a:r>
          </a:p>
          <a:p>
            <a:pPr lvl="1">
              <a:buClrTx/>
              <a:buSzPct val="100000"/>
              <a:buFont typeface="+mj-lt"/>
              <a:buAutoNum type="arabicPeriod"/>
            </a:pPr>
            <a:r>
              <a:rPr lang="es-ES" sz="1100" dirty="0"/>
              <a:t>División alineada con el portfolio de aplicaciones, distintos dominios, etc.</a:t>
            </a:r>
          </a:p>
          <a:p>
            <a:pPr lvl="1">
              <a:buClrTx/>
              <a:buSzPct val="100000"/>
              <a:buFont typeface="+mj-lt"/>
              <a:buAutoNum type="arabicPeriod"/>
            </a:pPr>
            <a:r>
              <a:rPr lang="es-ES" sz="1100" dirty="0"/>
              <a:t>Es necesario planificar y pensar la división lógica de las aplicaciones y la segmentación.</a:t>
            </a:r>
          </a:p>
          <a:p>
            <a:pPr>
              <a:spcBef>
                <a:spcPts val="0"/>
              </a:spcBef>
              <a:buClrTx/>
              <a:buSzPct val="100000"/>
              <a:buFont typeface="+mj-lt"/>
              <a:buAutoNum type="arabicPeriod"/>
            </a:pPr>
            <a:endParaRPr lang="es-ES" sz="1100" dirty="0"/>
          </a:p>
          <a:p>
            <a:pPr>
              <a:spcBef>
                <a:spcPts val="0"/>
              </a:spcBef>
              <a:buClrTx/>
              <a:buSzPct val="100000"/>
              <a:buFont typeface="+mj-lt"/>
              <a:buAutoNum type="arabicPeriod"/>
            </a:pPr>
            <a:r>
              <a:rPr lang="es-ES" sz="1100" dirty="0"/>
              <a:t>Determinar el número de entornos mínimos que vamos a crear y que serán necesarios para cubrir las necesidades del ciclo de vida de los desarrollos: Desarrollo, UAT, Producción, etc.</a:t>
            </a:r>
          </a:p>
          <a:p>
            <a:pPr>
              <a:spcBef>
                <a:spcPts val="0"/>
              </a:spcBef>
              <a:buClrTx/>
              <a:buSzPct val="100000"/>
              <a:buFont typeface="+mj-lt"/>
              <a:buAutoNum type="arabicPeriod"/>
            </a:pPr>
            <a:endParaRPr lang="es-ES" sz="1100" dirty="0"/>
          </a:p>
          <a:p>
            <a:pPr>
              <a:spcBef>
                <a:spcPts val="0"/>
              </a:spcBef>
              <a:buClrTx/>
              <a:buSzPct val="100000"/>
              <a:buFont typeface="+mj-lt"/>
              <a:buAutoNum type="arabicPeriod"/>
            </a:pPr>
            <a:r>
              <a:rPr lang="es-ES" sz="1100" dirty="0"/>
              <a:t>Analizar con detenimiento cuando se requerirá tener clúster separados y cuándo las necesidades se pueden satisfacer con la asignación de </a:t>
            </a:r>
            <a:r>
              <a:rPr lang="es-ES" sz="1100" dirty="0" err="1"/>
              <a:t>namespaces</a:t>
            </a:r>
            <a:r>
              <a:rPr lang="es-ES" sz="1100" dirty="0"/>
              <a:t> y roles (RBAC).</a:t>
            </a:r>
          </a:p>
          <a:p>
            <a:pPr>
              <a:spcBef>
                <a:spcPts val="0"/>
              </a:spcBef>
              <a:buClrTx/>
              <a:buSzPct val="100000"/>
              <a:buFont typeface="+mj-lt"/>
              <a:buAutoNum type="arabicPeriod"/>
            </a:pPr>
            <a:endParaRPr lang="es-ES" sz="1100" dirty="0"/>
          </a:p>
          <a:p>
            <a:pPr>
              <a:spcBef>
                <a:spcPts val="0"/>
              </a:spcBef>
              <a:buClrTx/>
              <a:buSzPct val="100000"/>
              <a:buFont typeface="+mj-lt"/>
              <a:buAutoNum type="arabicPeriod"/>
            </a:pPr>
            <a:r>
              <a:rPr lang="es-ES" sz="1100" dirty="0"/>
              <a:t>Tener en cuanta en la decisión de número de </a:t>
            </a:r>
            <a:r>
              <a:rPr lang="es-ES" sz="1100" dirty="0" err="1"/>
              <a:t>clústers</a:t>
            </a:r>
            <a:r>
              <a:rPr lang="es-ES" sz="1100" dirty="0"/>
              <a:t> las necesidades de recuperación ante desastres de acuerdo a los requerimientos del negocio. (RPO, RTO, </a:t>
            </a:r>
            <a:r>
              <a:rPr lang="es-ES" sz="1100" dirty="0" err="1"/>
              <a:t>etc</a:t>
            </a:r>
            <a:r>
              <a:rPr lang="es-ES" sz="1100" dirty="0"/>
              <a:t>)</a:t>
            </a:r>
          </a:p>
        </p:txBody>
      </p:sp>
      <p:pic>
        <p:nvPicPr>
          <p:cNvPr id="7" name="Graphic 6" descr="Clipboard Checked outline">
            <a:extLst>
              <a:ext uri="{FF2B5EF4-FFF2-40B4-BE49-F238E27FC236}">
                <a16:creationId xmlns:a16="http://schemas.microsoft.com/office/drawing/2014/main" id="{F8B57316-DA02-4B96-95AC-22C9F4933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3415" y="1354895"/>
            <a:ext cx="1486778" cy="1486778"/>
          </a:xfrm>
          <a:prstGeom prst="rect">
            <a:avLst/>
          </a:prstGeom>
        </p:spPr>
      </p:pic>
      <p:cxnSp>
        <p:nvCxnSpPr>
          <p:cNvPr id="11" name="Straight Connector 10">
            <a:extLst>
              <a:ext uri="{FF2B5EF4-FFF2-40B4-BE49-F238E27FC236}">
                <a16:creationId xmlns:a16="http://schemas.microsoft.com/office/drawing/2014/main" id="{BBEDB96E-4370-4B1B-BD19-B7A48D4FA0DB}"/>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1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FC12AAC-CAD8-4DF2-8F2D-BC4665E989FD}"/>
              </a:ext>
            </a:extLst>
          </p:cNvPr>
          <p:cNvPicPr>
            <a:picLocks noChangeAspect="1"/>
          </p:cNvPicPr>
          <p:nvPr/>
        </p:nvPicPr>
        <p:blipFill>
          <a:blip r:embed="rId2"/>
          <a:stretch>
            <a:fillRect/>
          </a:stretch>
        </p:blipFill>
        <p:spPr>
          <a:xfrm>
            <a:off x="8236376" y="141800"/>
            <a:ext cx="652998" cy="455908"/>
          </a:xfrm>
          <a:prstGeom prst="rect">
            <a:avLst/>
          </a:prstGeom>
        </p:spPr>
      </p:pic>
      <p:sp>
        <p:nvSpPr>
          <p:cNvPr id="6" name="Google Shape;168;p24">
            <a:extLst>
              <a:ext uri="{FF2B5EF4-FFF2-40B4-BE49-F238E27FC236}">
                <a16:creationId xmlns:a16="http://schemas.microsoft.com/office/drawing/2014/main" id="{DDDEFA79-382B-42AC-B680-77E178670E8A}"/>
              </a:ext>
            </a:extLst>
          </p:cNvPr>
          <p:cNvSpPr txBox="1">
            <a:spLocks/>
          </p:cNvSpPr>
          <p:nvPr/>
        </p:nvSpPr>
        <p:spPr>
          <a:xfrm>
            <a:off x="210312" y="181152"/>
            <a:ext cx="7678116" cy="473714"/>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25A6E0"/>
              </a:buClr>
              <a:buSzPts val="3200"/>
              <a:buFont typeface="Arial"/>
              <a:buNone/>
              <a:tabLst/>
              <a:defRPr/>
            </a:pP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Dimensionamiento </a:t>
            </a:r>
            <a:r>
              <a:rPr lang="es-ES" sz="3200" b="1" dirty="0">
                <a:solidFill>
                  <a:srgbClr val="25A6E0"/>
                </a:solidFill>
                <a:latin typeface="IBM Plex Sans" panose="020B0503050203000203" pitchFamily="34" charset="0"/>
                <a:ea typeface="Inter-Regular"/>
                <a:sym typeface="Inter-Regular"/>
              </a:rPr>
              <a:t>&amp;</a:t>
            </a:r>
            <a:r>
              <a:rPr kumimoji="0" lang="es-E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rPr>
              <a:t> </a:t>
            </a:r>
            <a:r>
              <a:rPr lang="es-ES" sz="3200" b="1" dirty="0">
                <a:solidFill>
                  <a:srgbClr val="25A6E0"/>
                </a:solidFill>
                <a:latin typeface="IBM Plex Sans" panose="020B0503050203000203" pitchFamily="34" charset="0"/>
                <a:ea typeface="Inter-Regular"/>
                <a:sym typeface="Inter-Regular"/>
              </a:rPr>
              <a:t>C</a:t>
            </a:r>
            <a:r>
              <a:rPr kumimoji="0" lang="es-ES" sz="3200" b="1" i="0" u="none" strike="noStrike" kern="0" cap="none" spc="0" normalizeH="0" baseline="0" noProof="0" dirty="0" err="1">
                <a:ln>
                  <a:noFill/>
                </a:ln>
                <a:solidFill>
                  <a:srgbClr val="25A6E0"/>
                </a:solidFill>
                <a:effectLst/>
                <a:uLnTx/>
                <a:uFillTx/>
                <a:latin typeface="IBM Plex Sans" panose="020B0503050203000203" pitchFamily="34" charset="0"/>
                <a:ea typeface="Inter-Regular"/>
                <a:cs typeface="Arial"/>
                <a:sym typeface="Inter-Regular"/>
              </a:rPr>
              <a:t>apacidad</a:t>
            </a:r>
            <a:endParaRPr kumimoji="0" lang="en-US" sz="3200" b="1" i="0" u="none" strike="noStrike" kern="0" cap="none" spc="0" normalizeH="0" baseline="0" noProof="0" dirty="0">
              <a:ln>
                <a:noFill/>
              </a:ln>
              <a:solidFill>
                <a:srgbClr val="25A6E0"/>
              </a:solidFill>
              <a:effectLst/>
              <a:uLnTx/>
              <a:uFillTx/>
              <a:latin typeface="IBM Plex Sans" panose="020B0503050203000203" pitchFamily="34" charset="0"/>
              <a:ea typeface="Inter-Regular"/>
              <a:cs typeface="Arial"/>
              <a:sym typeface="Inter-Regular"/>
            </a:endParaRPr>
          </a:p>
        </p:txBody>
      </p:sp>
      <p:sp>
        <p:nvSpPr>
          <p:cNvPr id="12" name="Google Shape;92;p17">
            <a:extLst>
              <a:ext uri="{FF2B5EF4-FFF2-40B4-BE49-F238E27FC236}">
                <a16:creationId xmlns:a16="http://schemas.microsoft.com/office/drawing/2014/main" id="{B5C8E99A-29B2-4DBD-956A-078E6C5A7B3A}"/>
              </a:ext>
            </a:extLst>
          </p:cNvPr>
          <p:cNvSpPr txBox="1">
            <a:spLocks/>
          </p:cNvSpPr>
          <p:nvPr/>
        </p:nvSpPr>
        <p:spPr>
          <a:xfrm>
            <a:off x="159346" y="677854"/>
            <a:ext cx="8510847" cy="4559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err="1"/>
              <a:t>Algunas</a:t>
            </a:r>
            <a:r>
              <a:rPr lang="en-US" sz="1100" dirty="0"/>
              <a:t> </a:t>
            </a:r>
            <a:r>
              <a:rPr lang="en-US" sz="1100" dirty="0" err="1"/>
              <a:t>consideraciones</a:t>
            </a:r>
            <a:r>
              <a:rPr lang="en-US" sz="1100" dirty="0"/>
              <a:t> a </a:t>
            </a:r>
            <a:r>
              <a:rPr lang="en-US" sz="1100" dirty="0" err="1"/>
              <a:t>tener</a:t>
            </a:r>
            <a:r>
              <a:rPr lang="en-US" sz="1100" dirty="0"/>
              <a:t> </a:t>
            </a:r>
            <a:r>
              <a:rPr lang="en-US" sz="1100" dirty="0" err="1"/>
              <a:t>en</a:t>
            </a:r>
            <a:r>
              <a:rPr lang="en-US" sz="1100" dirty="0"/>
              <a:t> </a:t>
            </a:r>
            <a:r>
              <a:rPr lang="en-US" sz="1100" dirty="0" err="1"/>
              <a:t>cuenta</a:t>
            </a:r>
            <a:r>
              <a:rPr lang="en-US" sz="1100" dirty="0"/>
              <a:t> a </a:t>
            </a:r>
            <a:r>
              <a:rPr lang="en-US" sz="1100" dirty="0" err="1"/>
              <a:t>nivel</a:t>
            </a:r>
            <a:r>
              <a:rPr lang="en-US" sz="1100" dirty="0"/>
              <a:t> de </a:t>
            </a:r>
            <a:r>
              <a:rPr lang="en-US" sz="1100" dirty="0" err="1"/>
              <a:t>recomendaciones</a:t>
            </a:r>
            <a:r>
              <a:rPr lang="en-US" sz="1100" dirty="0"/>
              <a:t> a </a:t>
            </a:r>
            <a:r>
              <a:rPr lang="en-US" sz="1100" dirty="0" err="1"/>
              <a:t>ejecutar</a:t>
            </a:r>
            <a:r>
              <a:rPr lang="en-US" sz="1100" dirty="0"/>
              <a:t> a la hora de </a:t>
            </a:r>
            <a:r>
              <a:rPr lang="en-US" sz="1100" dirty="0" err="1"/>
              <a:t>estimar</a:t>
            </a:r>
            <a:r>
              <a:rPr lang="en-US" sz="1100" dirty="0"/>
              <a:t> </a:t>
            </a:r>
            <a:r>
              <a:rPr lang="en-US" sz="1100" dirty="0" err="1"/>
              <a:t>el</a:t>
            </a:r>
            <a:r>
              <a:rPr lang="en-US" sz="1100" dirty="0"/>
              <a:t> </a:t>
            </a:r>
            <a:r>
              <a:rPr lang="en-US" sz="1100" dirty="0" err="1"/>
              <a:t>dimensionamiento</a:t>
            </a:r>
            <a:r>
              <a:rPr lang="en-US" sz="1100" dirty="0"/>
              <a:t> de OpenShift son las </a:t>
            </a:r>
            <a:r>
              <a:rPr lang="en-US" sz="1100" dirty="0" err="1"/>
              <a:t>siguientes</a:t>
            </a:r>
            <a:r>
              <a:rPr lang="en-US" sz="1100" dirty="0"/>
              <a:t>:</a:t>
            </a:r>
          </a:p>
        </p:txBody>
      </p:sp>
      <p:sp>
        <p:nvSpPr>
          <p:cNvPr id="10" name="Google Shape;92;p17">
            <a:extLst>
              <a:ext uri="{FF2B5EF4-FFF2-40B4-BE49-F238E27FC236}">
                <a16:creationId xmlns:a16="http://schemas.microsoft.com/office/drawing/2014/main" id="{56201DB9-558A-4F62-A0AE-2779E75DC215}"/>
              </a:ext>
            </a:extLst>
          </p:cNvPr>
          <p:cNvSpPr txBox="1">
            <a:spLocks/>
          </p:cNvSpPr>
          <p:nvPr/>
        </p:nvSpPr>
        <p:spPr>
          <a:xfrm>
            <a:off x="205542" y="1213908"/>
            <a:ext cx="8565664" cy="3548005"/>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ClrTx/>
              <a:buSzPct val="100000"/>
              <a:buNone/>
            </a:pPr>
            <a:r>
              <a:rPr lang="en-US" sz="1100" dirty="0"/>
              <a:t>Para los </a:t>
            </a:r>
            <a:r>
              <a:rPr lang="en-US" sz="1100" dirty="0" err="1"/>
              <a:t>entornos</a:t>
            </a:r>
            <a:r>
              <a:rPr lang="en-US" sz="1100" dirty="0"/>
              <a:t> de DEV / TEST / UAT se </a:t>
            </a:r>
            <a:r>
              <a:rPr lang="en-US" sz="1100" dirty="0" err="1"/>
              <a:t>recomienda</a:t>
            </a:r>
            <a:r>
              <a:rPr lang="en-US" sz="1100" dirty="0"/>
              <a:t> </a:t>
            </a:r>
            <a:r>
              <a:rPr lang="en-US" sz="1100" dirty="0" err="1"/>
              <a:t>unir</a:t>
            </a:r>
            <a:r>
              <a:rPr lang="en-US" sz="1100" dirty="0"/>
              <a:t> los </a:t>
            </a:r>
            <a:r>
              <a:rPr lang="en-US" sz="1100" dirty="0" err="1"/>
              <a:t>tres</a:t>
            </a:r>
            <a:r>
              <a:rPr lang="en-US" sz="1100" dirty="0"/>
              <a:t> </a:t>
            </a:r>
            <a:r>
              <a:rPr lang="en-US" sz="1100" dirty="0" err="1"/>
              <a:t>entornos</a:t>
            </a:r>
            <a:r>
              <a:rPr lang="en-US" sz="1100" dirty="0"/>
              <a:t> </a:t>
            </a:r>
            <a:r>
              <a:rPr lang="en-US" sz="1100" dirty="0" err="1"/>
              <a:t>en</a:t>
            </a:r>
            <a:r>
              <a:rPr lang="en-US" sz="1100" dirty="0"/>
              <a:t> un </a:t>
            </a:r>
            <a:r>
              <a:rPr lang="en-US" sz="1100" dirty="0" err="1"/>
              <a:t>único</a:t>
            </a:r>
            <a:r>
              <a:rPr lang="en-US" sz="1100" dirty="0"/>
              <a:t> cluster </a:t>
            </a:r>
            <a:r>
              <a:rPr lang="en-US" sz="1100" dirty="0" err="1"/>
              <a:t>en</a:t>
            </a:r>
            <a:r>
              <a:rPr lang="en-US" sz="1100" dirty="0"/>
              <a:t> </a:t>
            </a:r>
            <a:r>
              <a:rPr lang="en-US" sz="1100" dirty="0" err="1"/>
              <a:t>aquellos</a:t>
            </a:r>
            <a:r>
              <a:rPr lang="en-US" sz="1100" dirty="0"/>
              <a:t> </a:t>
            </a:r>
            <a:r>
              <a:rPr lang="en-US" sz="1100" dirty="0" err="1"/>
              <a:t>escenarios</a:t>
            </a:r>
            <a:r>
              <a:rPr lang="en-US" sz="1100" dirty="0"/>
              <a:t> </a:t>
            </a:r>
            <a:r>
              <a:rPr lang="en-US" sz="1100" dirty="0" err="1"/>
              <a:t>en</a:t>
            </a:r>
            <a:r>
              <a:rPr lang="en-US" sz="1100" dirty="0"/>
              <a:t> los que prima </a:t>
            </a:r>
            <a:r>
              <a:rPr lang="en-US" sz="1100" dirty="0" err="1"/>
              <a:t>el</a:t>
            </a:r>
            <a:r>
              <a:rPr lang="en-US" sz="1100" dirty="0"/>
              <a:t> </a:t>
            </a:r>
            <a:r>
              <a:rPr lang="en-US" sz="1100" dirty="0" err="1"/>
              <a:t>ahorro</a:t>
            </a:r>
            <a:r>
              <a:rPr lang="en-US" sz="1100" dirty="0"/>
              <a:t> de </a:t>
            </a:r>
            <a:r>
              <a:rPr lang="en-US" sz="1100" dirty="0" err="1"/>
              <a:t>costes</a:t>
            </a:r>
            <a:r>
              <a:rPr lang="en-US" sz="1100" dirty="0"/>
              <a:t>. Sin embargo, para </a:t>
            </a:r>
            <a:r>
              <a:rPr lang="en-US" sz="1100" dirty="0" err="1"/>
              <a:t>instalaciones</a:t>
            </a:r>
            <a:r>
              <a:rPr lang="en-US" sz="1100" dirty="0"/>
              <a:t> </a:t>
            </a:r>
            <a:r>
              <a:rPr lang="en-US" sz="1100" dirty="0" err="1"/>
              <a:t>empresariales</a:t>
            </a:r>
            <a:r>
              <a:rPr lang="en-US" sz="1100" dirty="0"/>
              <a:t> </a:t>
            </a:r>
            <a:r>
              <a:rPr lang="en-US" sz="1100" dirty="0" err="1"/>
              <a:t>más</a:t>
            </a:r>
            <a:r>
              <a:rPr lang="en-US" sz="1100" dirty="0"/>
              <a:t> </a:t>
            </a:r>
            <a:r>
              <a:rPr lang="en-US" sz="1100" dirty="0" err="1"/>
              <a:t>complejas</a:t>
            </a:r>
            <a:r>
              <a:rPr lang="en-US" sz="1100" dirty="0"/>
              <a:t> la </a:t>
            </a:r>
            <a:r>
              <a:rPr lang="en-US" sz="1100" dirty="0" err="1"/>
              <a:t>experiencia</a:t>
            </a:r>
            <a:r>
              <a:rPr lang="en-US" sz="1100" dirty="0"/>
              <a:t> de </a:t>
            </a:r>
            <a:r>
              <a:rPr lang="en-US" sz="1100" dirty="0" err="1"/>
              <a:t>uso</a:t>
            </a:r>
            <a:r>
              <a:rPr lang="en-US" sz="1100" dirty="0"/>
              <a:t> ha </a:t>
            </a:r>
            <a:r>
              <a:rPr lang="en-US" sz="1100" dirty="0" err="1"/>
              <a:t>demostrado</a:t>
            </a:r>
            <a:r>
              <a:rPr lang="en-US" sz="1100" dirty="0"/>
              <a:t> que </a:t>
            </a:r>
            <a:r>
              <a:rPr lang="en-US" sz="1100" dirty="0" err="1"/>
              <a:t>puede</a:t>
            </a:r>
            <a:r>
              <a:rPr lang="en-US" sz="1100" dirty="0"/>
              <a:t> ser </a:t>
            </a:r>
            <a:r>
              <a:rPr lang="en-US" sz="1100" dirty="0" err="1"/>
              <a:t>necesario</a:t>
            </a:r>
            <a:r>
              <a:rPr lang="en-US" sz="1100" dirty="0"/>
              <a:t> </a:t>
            </a:r>
            <a:r>
              <a:rPr lang="en-US" sz="1100" dirty="0" err="1"/>
              <a:t>tener</a:t>
            </a:r>
            <a:r>
              <a:rPr lang="en-US" sz="1100" dirty="0"/>
              <a:t> 3 </a:t>
            </a:r>
            <a:r>
              <a:rPr lang="en-US" sz="1100" dirty="0" err="1"/>
              <a:t>entornos</a:t>
            </a:r>
            <a:r>
              <a:rPr lang="en-US" sz="1100" dirty="0"/>
              <a:t> de OpenShift </a:t>
            </a:r>
            <a:r>
              <a:rPr lang="en-US" sz="1100" dirty="0" err="1"/>
              <a:t>completamente</a:t>
            </a:r>
            <a:r>
              <a:rPr lang="en-US" sz="1100" dirty="0"/>
              <a:t> </a:t>
            </a:r>
            <a:r>
              <a:rPr lang="en-US" sz="1100" dirty="0" err="1"/>
              <a:t>separados</a:t>
            </a:r>
            <a:r>
              <a:rPr lang="en-US" sz="1100" dirty="0"/>
              <a:t>. </a:t>
            </a:r>
            <a:r>
              <a:rPr lang="en-US" sz="1100" dirty="0" err="1"/>
              <a:t>Esta</a:t>
            </a:r>
            <a:r>
              <a:rPr lang="en-US" sz="1100" dirty="0"/>
              <a:t> </a:t>
            </a:r>
            <a:r>
              <a:rPr lang="en-US" sz="1100" dirty="0" err="1"/>
              <a:t>decisión</a:t>
            </a:r>
            <a:r>
              <a:rPr lang="en-US" sz="1100" dirty="0"/>
              <a:t> debe </a:t>
            </a:r>
            <a:r>
              <a:rPr lang="en-US" sz="1100" dirty="0" err="1"/>
              <a:t>valorarse</a:t>
            </a:r>
            <a:r>
              <a:rPr lang="en-US" sz="1100" dirty="0"/>
              <a:t> </a:t>
            </a:r>
            <a:r>
              <a:rPr lang="en-US" sz="1100" dirty="0" err="1"/>
              <a:t>cuidadosamente</a:t>
            </a:r>
            <a:r>
              <a:rPr lang="en-US" sz="1100" dirty="0"/>
              <a:t> </a:t>
            </a:r>
            <a:r>
              <a:rPr lang="en-US" sz="1100" dirty="0" err="1"/>
              <a:t>durante</a:t>
            </a:r>
            <a:r>
              <a:rPr lang="en-US" sz="1100" dirty="0"/>
              <a:t> la </a:t>
            </a:r>
            <a:r>
              <a:rPr lang="en-US" sz="1100" dirty="0" err="1"/>
              <a:t>fase</a:t>
            </a:r>
            <a:r>
              <a:rPr lang="en-US" sz="1100" dirty="0"/>
              <a:t> de </a:t>
            </a:r>
            <a:r>
              <a:rPr lang="en-US" sz="1100" dirty="0" err="1"/>
              <a:t>planificación</a:t>
            </a:r>
            <a:r>
              <a:rPr lang="en-US" sz="1100" dirty="0"/>
              <a:t> de </a:t>
            </a:r>
            <a:r>
              <a:rPr lang="en-US" sz="1100" dirty="0" err="1"/>
              <a:t>entornos</a:t>
            </a:r>
            <a:r>
              <a:rPr lang="en-US" sz="1100" dirty="0"/>
              <a:t>, </a:t>
            </a:r>
            <a:r>
              <a:rPr lang="en-US" sz="1100" dirty="0" err="1"/>
              <a:t>especialmente</a:t>
            </a:r>
            <a:r>
              <a:rPr lang="en-US" sz="1100" dirty="0"/>
              <a:t> para </a:t>
            </a:r>
            <a:r>
              <a:rPr lang="en-US" sz="1100" dirty="0" err="1"/>
              <a:t>el</a:t>
            </a:r>
            <a:r>
              <a:rPr lang="en-US" sz="1100" dirty="0"/>
              <a:t> </a:t>
            </a:r>
            <a:r>
              <a:rPr lang="en-US" sz="1100" dirty="0" err="1"/>
              <a:t>caso</a:t>
            </a:r>
            <a:r>
              <a:rPr lang="en-US" sz="1100" dirty="0"/>
              <a:t> for UAT / Pre-</a:t>
            </a:r>
            <a:r>
              <a:rPr lang="en-US" sz="1100" dirty="0" err="1"/>
              <a:t>producción</a:t>
            </a:r>
            <a:r>
              <a:rPr lang="en-US" sz="1100" dirty="0"/>
              <a:t>.</a:t>
            </a:r>
          </a:p>
          <a:p>
            <a:pPr marL="76200" indent="0">
              <a:spcBef>
                <a:spcPts val="0"/>
              </a:spcBef>
              <a:buClrTx/>
              <a:buSzPct val="100000"/>
              <a:buNone/>
            </a:pPr>
            <a:endParaRPr lang="en-US" sz="1100" dirty="0"/>
          </a:p>
          <a:p>
            <a:pPr marL="76200" indent="0">
              <a:spcBef>
                <a:spcPts val="0"/>
              </a:spcBef>
              <a:buClrTx/>
              <a:buSzPct val="100000"/>
              <a:buNone/>
            </a:pPr>
            <a:r>
              <a:rPr lang="en-US" sz="1100" dirty="0"/>
              <a:t>Como </a:t>
            </a:r>
            <a:r>
              <a:rPr lang="en-US" sz="1100" dirty="0" err="1"/>
              <a:t>mínimo</a:t>
            </a:r>
            <a:r>
              <a:rPr lang="en-US" sz="1100" dirty="0"/>
              <a:t>, </a:t>
            </a:r>
            <a:r>
              <a:rPr lang="en-US" sz="1100" dirty="0" err="1"/>
              <a:t>deben</a:t>
            </a:r>
            <a:r>
              <a:rPr lang="en-US" sz="1100" dirty="0"/>
              <a:t> </a:t>
            </a:r>
            <a:r>
              <a:rPr lang="en-US" sz="1100" dirty="0" err="1"/>
              <a:t>existir</a:t>
            </a:r>
            <a:r>
              <a:rPr lang="en-US" sz="1100" dirty="0"/>
              <a:t> dos </a:t>
            </a:r>
            <a:r>
              <a:rPr lang="en-US" sz="1100" dirty="0" err="1"/>
              <a:t>entornos</a:t>
            </a:r>
            <a:r>
              <a:rPr lang="en-US" sz="1100" dirty="0"/>
              <a:t>: </a:t>
            </a:r>
            <a:r>
              <a:rPr lang="en-US" sz="1100" dirty="0" err="1"/>
              <a:t>Producción</a:t>
            </a:r>
            <a:r>
              <a:rPr lang="en-US" sz="1100" dirty="0"/>
              <a:t> y No </a:t>
            </a:r>
            <a:r>
              <a:rPr lang="en-US" sz="1100" dirty="0" err="1"/>
              <a:t>Producción</a:t>
            </a:r>
            <a:r>
              <a:rPr lang="en-US" sz="1100" dirty="0"/>
              <a:t>: </a:t>
            </a:r>
          </a:p>
          <a:p>
            <a:pPr marL="76200" indent="0">
              <a:spcBef>
                <a:spcPts val="0"/>
              </a:spcBef>
              <a:buClrTx/>
              <a:buSzPct val="100000"/>
              <a:buNone/>
            </a:pPr>
            <a:endParaRPr lang="en-US" sz="1100" dirty="0"/>
          </a:p>
          <a:p>
            <a:pPr marL="76200" indent="0">
              <a:spcBef>
                <a:spcPts val="0"/>
              </a:spcBef>
              <a:buClrTx/>
              <a:buSzPct val="100000"/>
              <a:buNone/>
            </a:pPr>
            <a:r>
              <a:rPr lang="en-US" sz="1100" dirty="0"/>
              <a:t>OCASO </a:t>
            </a:r>
            <a:r>
              <a:rPr lang="en-US" sz="1100" dirty="0" err="1"/>
              <a:t>cumple</a:t>
            </a:r>
            <a:r>
              <a:rPr lang="en-US" sz="1100" dirty="0"/>
              <a:t> </a:t>
            </a:r>
            <a:r>
              <a:rPr lang="en-US" sz="1100" dirty="0" err="1"/>
              <a:t>esta</a:t>
            </a:r>
            <a:r>
              <a:rPr lang="en-US" sz="1100" dirty="0"/>
              <a:t> </a:t>
            </a:r>
            <a:r>
              <a:rPr lang="en-US" sz="1100" dirty="0" err="1"/>
              <a:t>recomendación</a:t>
            </a:r>
            <a:r>
              <a:rPr lang="en-US" sz="1100" dirty="0"/>
              <a:t> </a:t>
            </a:r>
            <a:r>
              <a:rPr lang="en-US" sz="1100" dirty="0" err="1"/>
              <a:t>inicial</a:t>
            </a:r>
            <a:r>
              <a:rPr lang="en-US" sz="1100" dirty="0"/>
              <a:t> a </a:t>
            </a:r>
            <a:r>
              <a:rPr lang="en-US" sz="1100" dirty="0" err="1"/>
              <a:t>nivel</a:t>
            </a:r>
            <a:r>
              <a:rPr lang="en-US" sz="1100" dirty="0"/>
              <a:t> de </a:t>
            </a:r>
            <a:r>
              <a:rPr lang="en-US" sz="1100" dirty="0" err="1"/>
              <a:t>entornos</a:t>
            </a:r>
            <a:r>
              <a:rPr lang="en-US" sz="1100" dirty="0"/>
              <a:t> </a:t>
            </a:r>
            <a:r>
              <a:rPr lang="en-US" sz="1100" dirty="0" err="1"/>
              <a:t>lógicos</a:t>
            </a:r>
            <a:endParaRPr lang="en-US" sz="1100" dirty="0"/>
          </a:p>
          <a:p>
            <a:pPr marL="76200" indent="0">
              <a:spcBef>
                <a:spcPts val="0"/>
              </a:spcBef>
              <a:buClrTx/>
              <a:buSzPct val="100000"/>
              <a:buNone/>
            </a:pPr>
            <a:endParaRPr lang="en-US" sz="1100" dirty="0"/>
          </a:p>
        </p:txBody>
      </p:sp>
      <p:pic>
        <p:nvPicPr>
          <p:cNvPr id="7" name="Picture 6">
            <a:extLst>
              <a:ext uri="{FF2B5EF4-FFF2-40B4-BE49-F238E27FC236}">
                <a16:creationId xmlns:a16="http://schemas.microsoft.com/office/drawing/2014/main" id="{00EEE03B-33DE-4BA4-8B7F-A84BF09BF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24" y="2788673"/>
            <a:ext cx="4479188" cy="167697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2;p17">
            <a:extLst>
              <a:ext uri="{FF2B5EF4-FFF2-40B4-BE49-F238E27FC236}">
                <a16:creationId xmlns:a16="http://schemas.microsoft.com/office/drawing/2014/main" id="{3193A6D1-F336-437D-AF14-C363C48FED1D}"/>
              </a:ext>
            </a:extLst>
          </p:cNvPr>
          <p:cNvSpPr txBox="1">
            <a:spLocks/>
          </p:cNvSpPr>
          <p:nvPr/>
        </p:nvSpPr>
        <p:spPr>
          <a:xfrm>
            <a:off x="4783027" y="3050510"/>
            <a:ext cx="4155431" cy="1042180"/>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1pPr>
            <a:lvl2pPr marL="914400" marR="0" lvl="1" indent="-381000" algn="l" rtl="0">
              <a:lnSpc>
                <a:spcPct val="115000"/>
              </a:lnSpc>
              <a:spcBef>
                <a:spcPts val="0"/>
              </a:spcBef>
              <a:spcAft>
                <a:spcPts val="0"/>
              </a:spcAft>
              <a:buClr>
                <a:schemeClr val="accent1"/>
              </a:buClr>
              <a:buSzPts val="2400"/>
              <a:buFont typeface="Inter-Regular"/>
              <a:buChar char="○"/>
              <a:defRPr sz="2400" b="0" i="0" u="none" strike="noStrike" cap="none">
                <a:solidFill>
                  <a:schemeClr val="dk1"/>
                </a:solidFill>
                <a:latin typeface="Inter-Regular"/>
                <a:ea typeface="Inter-Regular"/>
                <a:cs typeface="Inter-Regular"/>
                <a:sym typeface="Inter-Regular"/>
              </a:defRPr>
            </a:lvl2pPr>
            <a:lvl3pPr marL="1371600" marR="0" lvl="2" indent="-381000" algn="l" rtl="0">
              <a:lnSpc>
                <a:spcPct val="115000"/>
              </a:lnSpc>
              <a:spcBef>
                <a:spcPts val="0"/>
              </a:spcBef>
              <a:spcAft>
                <a:spcPts val="0"/>
              </a:spcAft>
              <a:buClr>
                <a:schemeClr val="lt2"/>
              </a:buClr>
              <a:buSzPts val="2400"/>
              <a:buFont typeface="Inter-Regular"/>
              <a:buChar char="■"/>
              <a:defRPr sz="2400" b="0" i="0" u="none" strike="noStrike" cap="none">
                <a:solidFill>
                  <a:schemeClr val="dk1"/>
                </a:solidFill>
                <a:latin typeface="Inter-Regular"/>
                <a:ea typeface="Inter-Regular"/>
                <a:cs typeface="Inter-Regular"/>
                <a:sym typeface="Inter-Regular"/>
              </a:defRPr>
            </a:lvl3pPr>
            <a:lvl4pPr marL="1828800" marR="0" lvl="3"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4pPr>
            <a:lvl5pPr marL="2286000" marR="0" lvl="4"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5pPr>
            <a:lvl6pPr marL="2743200" marR="0" lvl="5"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6pPr>
            <a:lvl7pPr marL="3200400" marR="0" lvl="6"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7pPr>
            <a:lvl8pPr marL="3657600" marR="0" lvl="7"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8pPr>
            <a:lvl9pPr marL="4114800" marR="0" lvl="8" indent="-381000" algn="l" rtl="0">
              <a:lnSpc>
                <a:spcPct val="115000"/>
              </a:lnSpc>
              <a:spcBef>
                <a:spcPts val="0"/>
              </a:spcBef>
              <a:spcAft>
                <a:spcPts val="0"/>
              </a:spcAft>
              <a:buClr>
                <a:schemeClr val="dk1"/>
              </a:buClr>
              <a:buSzPts val="2400"/>
              <a:buFont typeface="Inter-Regular"/>
              <a:buChar char="■"/>
              <a:defRPr sz="2400" b="0" i="0" u="none" strike="noStrike" cap="none">
                <a:solidFill>
                  <a:schemeClr val="dk1"/>
                </a:solidFill>
                <a:latin typeface="Inter-Regular"/>
                <a:ea typeface="Inter-Regular"/>
                <a:cs typeface="Inter-Regular"/>
                <a:sym typeface="Inter-Regular"/>
              </a:defRPr>
            </a:lvl9pPr>
          </a:lstStyle>
          <a:p>
            <a:pPr marL="76200" indent="0">
              <a:spcBef>
                <a:spcPts val="0"/>
              </a:spcBef>
              <a:buNone/>
            </a:pPr>
            <a:r>
              <a:rPr lang="en-US" sz="1100" dirty="0"/>
              <a:t>El </a:t>
            </a:r>
            <a:r>
              <a:rPr lang="en-US" sz="1100" dirty="0" err="1"/>
              <a:t>entorno</a:t>
            </a:r>
            <a:r>
              <a:rPr lang="en-US" sz="1100" dirty="0"/>
              <a:t> de UAT y PRE </a:t>
            </a:r>
            <a:r>
              <a:rPr lang="en-US" sz="1100" dirty="0" err="1"/>
              <a:t>merece</a:t>
            </a:r>
            <a:r>
              <a:rPr lang="en-US" sz="1100" dirty="0"/>
              <a:t> especial </a:t>
            </a:r>
            <a:r>
              <a:rPr lang="en-US" sz="1100" dirty="0" err="1"/>
              <a:t>consideración</a:t>
            </a:r>
            <a:r>
              <a:rPr lang="en-US" sz="1100" dirty="0"/>
              <a:t> </a:t>
            </a:r>
            <a:r>
              <a:rPr lang="en-US" sz="1100" dirty="0" err="1"/>
              <a:t>en</a:t>
            </a:r>
            <a:r>
              <a:rPr lang="en-US" sz="1100" dirty="0"/>
              <a:t> dos </a:t>
            </a:r>
            <a:r>
              <a:rPr lang="en-US" sz="1100" dirty="0" err="1"/>
              <a:t>aspectos</a:t>
            </a:r>
            <a:r>
              <a:rPr lang="en-US" sz="1100" dirty="0"/>
              <a:t> </a:t>
            </a:r>
            <a:r>
              <a:rPr lang="en-US" sz="1100" dirty="0" err="1"/>
              <a:t>fundamentales</a:t>
            </a:r>
            <a:r>
              <a:rPr lang="en-US" sz="1100" dirty="0"/>
              <a:t>:</a:t>
            </a:r>
          </a:p>
          <a:p>
            <a:pPr marL="76200" indent="0">
              <a:spcBef>
                <a:spcPts val="0"/>
              </a:spcBef>
              <a:buNone/>
            </a:pPr>
            <a:endParaRPr lang="en-US" sz="1100" dirty="0"/>
          </a:p>
          <a:p>
            <a:pPr>
              <a:spcBef>
                <a:spcPts val="0"/>
              </a:spcBef>
              <a:buClrTx/>
              <a:buSzPct val="100000"/>
              <a:buFont typeface="Arial" panose="020B0604020202020204" pitchFamily="34" charset="0"/>
              <a:buChar char="•"/>
            </a:pPr>
            <a:r>
              <a:rPr lang="en-US" sz="1100" dirty="0" err="1"/>
              <a:t>Pruebas</a:t>
            </a:r>
            <a:r>
              <a:rPr lang="en-US" sz="1100" dirty="0"/>
              <a:t> de carga y </a:t>
            </a:r>
            <a:r>
              <a:rPr lang="en-US" sz="1100" dirty="0" err="1"/>
              <a:t>validación</a:t>
            </a:r>
            <a:r>
              <a:rPr lang="en-US" sz="1100" dirty="0"/>
              <a:t> de </a:t>
            </a:r>
            <a:r>
              <a:rPr lang="en-US" sz="1100" dirty="0" err="1"/>
              <a:t>usuarios</a:t>
            </a:r>
            <a:endParaRPr lang="en-US" sz="1100" dirty="0"/>
          </a:p>
          <a:p>
            <a:pPr>
              <a:spcBef>
                <a:spcPts val="0"/>
              </a:spcBef>
              <a:buClrTx/>
              <a:buSzPct val="100000"/>
              <a:buFont typeface="Arial" panose="020B0604020202020204" pitchFamily="34" charset="0"/>
              <a:buChar char="•"/>
            </a:pPr>
            <a:r>
              <a:rPr lang="en-US" sz="1100" dirty="0" err="1"/>
              <a:t>Aplicación</a:t>
            </a:r>
            <a:r>
              <a:rPr lang="en-US" sz="1100" dirty="0"/>
              <a:t> de fixes y </a:t>
            </a:r>
            <a:r>
              <a:rPr lang="en-US" sz="1100" dirty="0" err="1"/>
              <a:t>nuevas</a:t>
            </a:r>
            <a:r>
              <a:rPr lang="en-US" sz="1100" dirty="0"/>
              <a:t> </a:t>
            </a:r>
            <a:r>
              <a:rPr lang="en-US" sz="1100" dirty="0" err="1"/>
              <a:t>versiones</a:t>
            </a:r>
            <a:r>
              <a:rPr lang="en-US" sz="1100" dirty="0"/>
              <a:t> de OpenShift</a:t>
            </a:r>
          </a:p>
        </p:txBody>
      </p:sp>
      <p:pic>
        <p:nvPicPr>
          <p:cNvPr id="9" name="IBM 8-bar logo" descr="IBM 8-bar logo, black">
            <a:extLst>
              <a:ext uri="{FF2B5EF4-FFF2-40B4-BE49-F238E27FC236}">
                <a16:creationId xmlns:a16="http://schemas.microsoft.com/office/drawing/2014/main" id="{264B1556-538A-418E-84DB-6B7A34B1AA09}"/>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8439014" y="4772421"/>
            <a:ext cx="599926" cy="239364"/>
          </a:xfrm>
          <a:prstGeom prst="rect">
            <a:avLst/>
          </a:prstGeom>
        </p:spPr>
      </p:pic>
      <p:cxnSp>
        <p:nvCxnSpPr>
          <p:cNvPr id="11" name="Straight Connector 10">
            <a:extLst>
              <a:ext uri="{FF2B5EF4-FFF2-40B4-BE49-F238E27FC236}">
                <a16:creationId xmlns:a16="http://schemas.microsoft.com/office/drawing/2014/main" id="{A8CDD47A-F59F-4587-AF57-0FC86F7C2173}"/>
              </a:ext>
            </a:extLst>
          </p:cNvPr>
          <p:cNvCxnSpPr/>
          <p:nvPr/>
        </p:nvCxnSpPr>
        <p:spPr>
          <a:xfrm>
            <a:off x="159346" y="654866"/>
            <a:ext cx="87006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23833"/>
      </p:ext>
    </p:extLst>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F92A2CFA-C4AB-FF42-BF46-1F87751C67AF}"/>
    </a:ext>
  </a:extLst>
</a:theme>
</file>

<file path=ppt/theme/theme3.xml><?xml version="1.0" encoding="utf-8"?>
<a:theme xmlns:a="http://schemas.openxmlformats.org/drawingml/2006/main" name="1_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3043</TotalTime>
  <Words>2311</Words>
  <Application>Microsoft Office PowerPoint</Application>
  <PresentationFormat>On-screen Show (16:9)</PresentationFormat>
  <Paragraphs>260</Paragraphs>
  <Slides>23</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IBM Plex Sans SemiBold</vt:lpstr>
      <vt:lpstr>IBM Plex Sans Text</vt:lpstr>
      <vt:lpstr>Inter-Regular</vt:lpstr>
      <vt:lpstr>IBM Plex Sans</vt:lpstr>
      <vt:lpstr>Arial</vt:lpstr>
      <vt:lpstr>Calibri</vt:lpstr>
      <vt:lpstr>Wingdings</vt:lpstr>
      <vt:lpstr>IBM Plex Sans ExtraLight</vt:lpstr>
      <vt:lpstr>Joan template</vt:lpstr>
      <vt:lpstr>1_blk_background_2017</vt:lpstr>
      <vt:lpstr>1_Joan template</vt:lpstr>
      <vt:lpstr>OpenShift Container Platform Assessment Results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Watson Open Scale on Cloud Pak for Data (V3.5.x)</dc:title>
  <cp:lastModifiedBy>David Liquinano</cp:lastModifiedBy>
  <cp:revision>155</cp:revision>
  <dcterms:modified xsi:type="dcterms:W3CDTF">2021-12-17T15:41:24Z</dcterms:modified>
</cp:coreProperties>
</file>